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Montserra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2" roundtripDataSignature="AMtx7mjRJhdTGMpu++8tZzBr5ui4+cHg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hashicorp/go-plugin" TargetMode="External"/><Relationship Id="rId3" Type="http://schemas.openxmlformats.org/officeDocument/2006/relationships/hyperlink" Target="https://oclif.io/" TargetMode="External"/><Relationship Id="rId4" Type="http://schemas.openxmlformats.org/officeDocument/2006/relationships/hyperlink" Target="https://elements.heroku.com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lements.heroku.com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eue.acm.org/detail.cfm?id=3454124" TargetMode="External"/><Relationship Id="rId3" Type="http://schemas.openxmlformats.org/officeDocument/2006/relationships/hyperlink" Target="https://dl.acm.org/doi/10.1145/3454122.3454124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045f825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045f825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ba62b03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0ba62b03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a62b03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ba62b03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ba62b03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ba62b03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0acdeb8d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0acdeb8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ba62b03c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ba62b03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0acdeb8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0acdeb8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be751d1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be751d1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045f825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045f825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be751d1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be751d1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Memeforce wondered… if this is so hard, why didn’t we just go and build everything ourselves? It’s easy to just use AWS directly…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team could go build on AWS themselves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b4874d7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0b4874d7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045f825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045f825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Memeforce wondered… if this is so hard, why didn’t we just go and build everything ourselves? It’s easy to just use AWS directly…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team could go build on AWS themselves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be751d1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be751d1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be751d1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be751d1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be751d1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be751d1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0acdeb8d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0acdeb8d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370bc0c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370bc0c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370bc0c4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370bc0c4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be751d1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be751d1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be751d1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be751d1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Unified Interfaces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Extension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Meet Developers Where They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Reveal Complexity Gradually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Ephemeralization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be751d1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be751d1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0acdeb8d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0acdeb8d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cbe373c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cbe373c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be751d1e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be751d1e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iOS platform… apps extend with common interface. Ultimately allows end users to focus on WHAT not HOW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https://github.com/hashicorp/go-plugin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https://oclif.io/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https://elements.heroku.com/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0acdeb8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0acdeb8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https://elements.heroku.com/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0acdeb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0acdeb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111a567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111a567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7b59156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7b59156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0acdeb8d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0acdeb8d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be751d1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0be751d1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be751d1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0be751d1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https://future.com/the-case-for-developer-experience/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cbe373c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cbe373c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https://future.com/the-case-for-developer-experience/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045f825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045f825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cbe373c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cbe373c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https://future.com/the-case-for-developer-experience/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be751d1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be751d1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cbe373cc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0cbe373cc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cbe373c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cbe373c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c686bf6a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c686bf6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7b59156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7b59156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7b59156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7b59156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7b59156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7b59156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7b59156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7b59156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045f8250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045f825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045f8250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045f8250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be751d1e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be751d1e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0be751d1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0be751d1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https://queue.acm.org/detail.cfm?id=3454124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https://dl.acm.org/doi/10.1145/3454122.3454124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be751d1e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0be751d1e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Satisfaction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Collaboration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d8b7507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0d8b7507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be751d1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be751d1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be751d1e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be751d1e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0be751d1e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0be751d1e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0be751d1e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0be751d1e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be751d1e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0be751d1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21a7fe2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21a7fe2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focused on inner-loop tooling because cycle time (productivity) was so slow. Developers were waiting for long CI/CD processes to test simple changes, only to find out that they’d made a typo.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tools like Telepresence that can be used with a development environment have result in a 6x faster iteration speed for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ba62b03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0ba62b03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278bd99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278bd99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21a7fe2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21a7fe2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b4874d7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b4874d7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ba62b03c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0ba62b03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a62b03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0ba62b03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c686bf6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c686bf6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0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2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13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/>
          <p:nvPr>
            <p:ph idx="3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3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gif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78.png"/><Relationship Id="rId7" Type="http://schemas.openxmlformats.org/officeDocument/2006/relationships/image" Target="../media/image45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0.png"/><Relationship Id="rId13" Type="http://schemas.openxmlformats.org/officeDocument/2006/relationships/image" Target="../media/image48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5" Type="http://schemas.openxmlformats.org/officeDocument/2006/relationships/image" Target="../media/image47.png"/><Relationship Id="rId14" Type="http://schemas.openxmlformats.org/officeDocument/2006/relationships/image" Target="../media/image39.png"/><Relationship Id="rId16" Type="http://schemas.openxmlformats.org/officeDocument/2006/relationships/image" Target="../media/image44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awslabs/kro" TargetMode="External"/><Relationship Id="rId4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hyperlink" Target="https://engineering.salesforce.com/hyperpacks-using-buildpacks-to-build-hyperforce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hyperlink" Target="https://future.com/the-case-for-developer-experienc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3.png"/><Relationship Id="rId13" Type="http://schemas.openxmlformats.org/officeDocument/2006/relationships/image" Target="../media/image39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5" Type="http://schemas.openxmlformats.org/officeDocument/2006/relationships/image" Target="../media/image44.png"/><Relationship Id="rId14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Relationship Id="rId4" Type="http://schemas.openxmlformats.org/officeDocument/2006/relationships/hyperlink" Target="https://dl.acm.org/doi/10.1145/3454122.3454124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Relationship Id="rId4" Type="http://schemas.openxmlformats.org/officeDocument/2006/relationships/hyperlink" Target="https://github.com/twelve-factor/twelve-factor/blob/main/CONTRIBUTING.md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247650" y="2715575"/>
            <a:ext cx="8648700" cy="768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his Platform Goes to 11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75" y="284050"/>
            <a:ext cx="2239650" cy="22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Boost Developer Productivity with Lessons from Salesforce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425" y="1067439"/>
            <a:ext cx="909675" cy="51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045f82509_0_0"/>
          <p:cNvSpPr/>
          <p:nvPr/>
        </p:nvSpPr>
        <p:spPr>
          <a:xfrm>
            <a:off x="771658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1045f82509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of Platforms</a:t>
            </a:r>
            <a:endParaRPr/>
          </a:p>
        </p:txBody>
      </p:sp>
      <p:pic>
        <p:nvPicPr>
          <p:cNvPr id="137" name="Google Shape;137;g31045f82509_0_0"/>
          <p:cNvPicPr preferRelativeResize="0"/>
          <p:nvPr/>
        </p:nvPicPr>
        <p:blipFill rotWithShape="1">
          <a:blip r:embed="rId3">
            <a:alphaModFix/>
          </a:blip>
          <a:srcRect b="17675" l="0" r="0" t="0"/>
          <a:stretch/>
        </p:blipFill>
        <p:spPr>
          <a:xfrm>
            <a:off x="3521713" y="659975"/>
            <a:ext cx="2100575" cy="17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1045f8250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374" y="3504324"/>
            <a:ext cx="799325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1045f82509_0_0"/>
          <p:cNvSpPr txBox="1"/>
          <p:nvPr/>
        </p:nvSpPr>
        <p:spPr>
          <a:xfrm>
            <a:off x="771658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31045f82509_0_0"/>
          <p:cNvSpPr/>
          <p:nvPr/>
        </p:nvSpPr>
        <p:spPr>
          <a:xfrm>
            <a:off x="466313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045f82509_0_0"/>
          <p:cNvSpPr txBox="1"/>
          <p:nvPr/>
        </p:nvSpPr>
        <p:spPr>
          <a:xfrm>
            <a:off x="466313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g31045f8250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29" y="3585249"/>
            <a:ext cx="680924" cy="660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1045f82509_0_0"/>
          <p:cNvSpPr/>
          <p:nvPr/>
        </p:nvSpPr>
        <p:spPr>
          <a:xfrm>
            <a:off x="618986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045f82509_0_0"/>
          <p:cNvSpPr txBox="1"/>
          <p:nvPr/>
        </p:nvSpPr>
        <p:spPr>
          <a:xfrm>
            <a:off x="618986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31045f82509_0_0"/>
          <p:cNvPicPr preferRelativeResize="0"/>
          <p:nvPr/>
        </p:nvPicPr>
        <p:blipFill rotWithShape="1">
          <a:blip r:embed="rId6">
            <a:alphaModFix/>
          </a:blip>
          <a:srcRect b="10849" l="0" r="0" t="0"/>
          <a:stretch/>
        </p:blipFill>
        <p:spPr>
          <a:xfrm>
            <a:off x="6396013" y="3549475"/>
            <a:ext cx="896600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1045f82509_0_0"/>
          <p:cNvSpPr/>
          <p:nvPr/>
        </p:nvSpPr>
        <p:spPr>
          <a:xfrm>
            <a:off x="313641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1045f82509_0_0"/>
          <p:cNvSpPr txBox="1"/>
          <p:nvPr/>
        </p:nvSpPr>
        <p:spPr>
          <a:xfrm>
            <a:off x="313641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g31045f82509_0_0"/>
          <p:cNvPicPr preferRelativeResize="0"/>
          <p:nvPr/>
        </p:nvPicPr>
        <p:blipFill rotWithShape="1">
          <a:blip r:embed="rId7">
            <a:alphaModFix/>
          </a:blip>
          <a:srcRect b="29283" l="21388" r="20029" t="0"/>
          <a:stretch/>
        </p:blipFill>
        <p:spPr>
          <a:xfrm>
            <a:off x="3391200" y="3423425"/>
            <a:ext cx="799324" cy="9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045f82509_0_0"/>
          <p:cNvSpPr/>
          <p:nvPr/>
        </p:nvSpPr>
        <p:spPr>
          <a:xfrm>
            <a:off x="11851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045f82509_0_0"/>
          <p:cNvSpPr txBox="1"/>
          <p:nvPr/>
        </p:nvSpPr>
        <p:spPr>
          <a:xfrm>
            <a:off x="11851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CI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31045f82509_0_0"/>
          <p:cNvSpPr/>
          <p:nvPr/>
        </p:nvSpPr>
        <p:spPr>
          <a:xfrm>
            <a:off x="160968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1045f82509_0_0"/>
          <p:cNvSpPr txBox="1"/>
          <p:nvPr/>
        </p:nvSpPr>
        <p:spPr>
          <a:xfrm>
            <a:off x="160968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CD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g31045f8250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5838" y="3473052"/>
            <a:ext cx="896599" cy="89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1045f82509_0_0"/>
          <p:cNvPicPr preferRelativeResize="0"/>
          <p:nvPr/>
        </p:nvPicPr>
        <p:blipFill rotWithShape="1">
          <a:blip r:embed="rId9">
            <a:alphaModFix/>
          </a:blip>
          <a:srcRect b="0" l="26144" r="28464" t="0"/>
          <a:stretch/>
        </p:blipFill>
        <p:spPr>
          <a:xfrm>
            <a:off x="410888" y="3458575"/>
            <a:ext cx="724150" cy="89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g31045f82509_0_0"/>
          <p:cNvCxnSpPr>
            <a:stCxn id="137" idx="2"/>
            <a:endCxn id="149" idx="0"/>
          </p:cNvCxnSpPr>
          <p:nvPr/>
        </p:nvCxnSpPr>
        <p:spPr>
          <a:xfrm rot="5400000">
            <a:off x="2198400" y="963901"/>
            <a:ext cx="948300" cy="3798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31045f82509_0_0"/>
          <p:cNvCxnSpPr>
            <a:stCxn id="137" idx="2"/>
            <a:endCxn id="151" idx="0"/>
          </p:cNvCxnSpPr>
          <p:nvPr/>
        </p:nvCxnSpPr>
        <p:spPr>
          <a:xfrm rot="5400000">
            <a:off x="2943900" y="1709401"/>
            <a:ext cx="948300" cy="2307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g31045f82509_0_0"/>
          <p:cNvCxnSpPr>
            <a:stCxn id="137" idx="2"/>
            <a:endCxn id="146" idx="0"/>
          </p:cNvCxnSpPr>
          <p:nvPr/>
        </p:nvCxnSpPr>
        <p:spPr>
          <a:xfrm rot="5400000">
            <a:off x="3707250" y="2472751"/>
            <a:ext cx="948300" cy="781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31045f82509_0_0"/>
          <p:cNvCxnSpPr>
            <a:stCxn id="137" idx="2"/>
            <a:endCxn id="140" idx="0"/>
          </p:cNvCxnSpPr>
          <p:nvPr/>
        </p:nvCxnSpPr>
        <p:spPr>
          <a:xfrm flipH="1" rot="-5400000">
            <a:off x="4470600" y="2490601"/>
            <a:ext cx="948300" cy="745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31045f82509_0_0"/>
          <p:cNvCxnSpPr>
            <a:stCxn id="137" idx="2"/>
            <a:endCxn id="143" idx="0"/>
          </p:cNvCxnSpPr>
          <p:nvPr/>
        </p:nvCxnSpPr>
        <p:spPr>
          <a:xfrm flipH="1" rot="-5400000">
            <a:off x="5233950" y="1727251"/>
            <a:ext cx="948300" cy="2272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g31045f82509_0_0"/>
          <p:cNvCxnSpPr>
            <a:stCxn id="137" idx="2"/>
            <a:endCxn id="135" idx="0"/>
          </p:cNvCxnSpPr>
          <p:nvPr/>
        </p:nvCxnSpPr>
        <p:spPr>
          <a:xfrm flipH="1" rot="-5400000">
            <a:off x="5997300" y="963901"/>
            <a:ext cx="948300" cy="3798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30ba62b03c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ba62b03c7_0_3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Driven Development</a:t>
            </a:r>
            <a:endParaRPr/>
          </a:p>
        </p:txBody>
      </p:sp>
      <p:pic>
        <p:nvPicPr>
          <p:cNvPr id="171" name="Google Shape;171;g30ba62b03c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9" y="782775"/>
            <a:ext cx="5413727" cy="29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0ba62b03c7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00" y="2724775"/>
            <a:ext cx="4076724" cy="30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0ba62b03c7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974" y="1377985"/>
            <a:ext cx="5413725" cy="359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0ba62b03c7_0_30"/>
          <p:cNvPicPr preferRelativeResize="0"/>
          <p:nvPr/>
        </p:nvPicPr>
        <p:blipFill rotWithShape="1">
          <a:blip r:embed="rId3">
            <a:alphaModFix/>
          </a:blip>
          <a:srcRect b="0" l="5955" r="5946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10acdeb8dd_0_114"/>
          <p:cNvPicPr preferRelativeResize="0"/>
          <p:nvPr/>
        </p:nvPicPr>
        <p:blipFill rotWithShape="1">
          <a:blip r:embed="rId3">
            <a:alphaModFix/>
          </a:blip>
          <a:srcRect b="51195" l="0" r="0" t="0"/>
          <a:stretch/>
        </p:blipFill>
        <p:spPr>
          <a:xfrm>
            <a:off x="651313" y="0"/>
            <a:ext cx="78413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10acdeb8dd_0_114"/>
          <p:cNvPicPr preferRelativeResize="0"/>
          <p:nvPr/>
        </p:nvPicPr>
        <p:blipFill rotWithShape="1">
          <a:blip r:embed="rId3">
            <a:alphaModFix/>
          </a:blip>
          <a:srcRect b="51195" l="0" r="98679" t="0"/>
          <a:stretch/>
        </p:blipFill>
        <p:spPr>
          <a:xfrm>
            <a:off x="78" y="0"/>
            <a:ext cx="754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10acdeb8dd_0_114"/>
          <p:cNvPicPr preferRelativeResize="0"/>
          <p:nvPr/>
        </p:nvPicPr>
        <p:blipFill rotWithShape="1">
          <a:blip r:embed="rId3">
            <a:alphaModFix/>
          </a:blip>
          <a:srcRect b="51195" l="57511" r="0" t="0"/>
          <a:stretch/>
        </p:blipFill>
        <p:spPr>
          <a:xfrm>
            <a:off x="5161050" y="0"/>
            <a:ext cx="3982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10acdeb8dd_0_114"/>
          <p:cNvPicPr preferRelativeResize="0"/>
          <p:nvPr/>
        </p:nvPicPr>
        <p:blipFill rotWithShape="1">
          <a:blip r:embed="rId4">
            <a:alphaModFix/>
          </a:blip>
          <a:srcRect b="15016" l="0" r="0" t="0"/>
          <a:stretch/>
        </p:blipFill>
        <p:spPr>
          <a:xfrm>
            <a:off x="930370" y="3757044"/>
            <a:ext cx="1631450" cy="1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0acdeb8dd_0_114"/>
          <p:cNvPicPr preferRelativeResize="0"/>
          <p:nvPr/>
        </p:nvPicPr>
        <p:blipFill rotWithShape="1">
          <a:blip r:embed="rId5">
            <a:alphaModFix/>
          </a:blip>
          <a:srcRect b="14937" l="28050" r="33749" t="15258"/>
          <a:stretch/>
        </p:blipFill>
        <p:spPr>
          <a:xfrm>
            <a:off x="6375400" y="893350"/>
            <a:ext cx="2193600" cy="23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0ba62b03c7_0_51"/>
          <p:cNvPicPr preferRelativeResize="0"/>
          <p:nvPr/>
        </p:nvPicPr>
        <p:blipFill rotWithShape="1">
          <a:blip r:embed="rId3">
            <a:alphaModFix/>
          </a:blip>
          <a:srcRect b="0" l="0" r="0" t="51695"/>
          <a:stretch/>
        </p:blipFill>
        <p:spPr>
          <a:xfrm>
            <a:off x="651325" y="0"/>
            <a:ext cx="7841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0ba62b03c7_0_51"/>
          <p:cNvPicPr preferRelativeResize="0"/>
          <p:nvPr/>
        </p:nvPicPr>
        <p:blipFill rotWithShape="1">
          <a:blip r:embed="rId3">
            <a:alphaModFix/>
          </a:blip>
          <a:srcRect b="0" l="74974" r="0" t="51695"/>
          <a:stretch/>
        </p:blipFill>
        <p:spPr>
          <a:xfrm>
            <a:off x="6530325" y="0"/>
            <a:ext cx="2613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0ba62b03c7_0_51"/>
          <p:cNvPicPr preferRelativeResize="0"/>
          <p:nvPr/>
        </p:nvPicPr>
        <p:blipFill rotWithShape="1">
          <a:blip r:embed="rId3">
            <a:alphaModFix/>
          </a:blip>
          <a:srcRect b="0" l="0" r="91292" t="51695"/>
          <a:stretch/>
        </p:blipFill>
        <p:spPr>
          <a:xfrm>
            <a:off x="0" y="0"/>
            <a:ext cx="1334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0ba62b03c7_0_51"/>
          <p:cNvPicPr preferRelativeResize="0"/>
          <p:nvPr/>
        </p:nvPicPr>
        <p:blipFill rotWithShape="1">
          <a:blip r:embed="rId3">
            <a:alphaModFix/>
          </a:blip>
          <a:srcRect b="2720" l="0" r="91292" t="92684"/>
          <a:stretch/>
        </p:blipFill>
        <p:spPr>
          <a:xfrm>
            <a:off x="0" y="4485200"/>
            <a:ext cx="1579925" cy="6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0ba62b03c7_0_51"/>
          <p:cNvSpPr/>
          <p:nvPr/>
        </p:nvSpPr>
        <p:spPr>
          <a:xfrm>
            <a:off x="120349" y="2346896"/>
            <a:ext cx="2816714" cy="8077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Impact"/>
              </a:rPr>
              <a:t>DEVELOPER</a:t>
            </a:r>
            <a:b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Impact"/>
              </a:rPr>
            </a:br>
            <a: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Impact"/>
              </a:rPr>
              <a:t>PRODUCTIVITY</a:t>
            </a:r>
          </a:p>
        </p:txBody>
      </p:sp>
      <p:pic>
        <p:nvPicPr>
          <p:cNvPr id="197" name="Google Shape;197;g30ba62b03c7_0_51"/>
          <p:cNvPicPr preferRelativeResize="0"/>
          <p:nvPr/>
        </p:nvPicPr>
        <p:blipFill rotWithShape="1">
          <a:blip r:embed="rId4">
            <a:alphaModFix/>
          </a:blip>
          <a:srcRect b="15016" l="0" r="0" t="0"/>
          <a:stretch/>
        </p:blipFill>
        <p:spPr>
          <a:xfrm>
            <a:off x="3322199" y="2932009"/>
            <a:ext cx="1132301" cy="9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0ba62b03c7_0_51"/>
          <p:cNvPicPr preferRelativeResize="0"/>
          <p:nvPr/>
        </p:nvPicPr>
        <p:blipFill rotWithShape="1">
          <a:blip r:embed="rId5">
            <a:alphaModFix/>
          </a:blip>
          <a:srcRect b="14937" l="28050" r="33749" t="15258"/>
          <a:stretch/>
        </p:blipFill>
        <p:spPr>
          <a:xfrm>
            <a:off x="7308075" y="697075"/>
            <a:ext cx="1665975" cy="18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10acdeb8dd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0acdeb8dd_0_109"/>
          <p:cNvSpPr txBox="1"/>
          <p:nvPr/>
        </p:nvSpPr>
        <p:spPr>
          <a:xfrm>
            <a:off x="1008450" y="4031575"/>
            <a:ext cx="7127100" cy="769500"/>
          </a:xfrm>
          <a:prstGeom prst="rect">
            <a:avLst/>
          </a:prstGeom>
          <a:solidFill>
            <a:srgbClr val="FFFFFF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solution for </a:t>
            </a:r>
            <a:r>
              <a:rPr b="1" lang="en" sz="1900"/>
              <a:t>security</a:t>
            </a:r>
            <a:r>
              <a:rPr lang="en" sz="1900"/>
              <a:t>, </a:t>
            </a:r>
            <a:r>
              <a:rPr b="1" lang="en" sz="1900"/>
              <a:t>compliance</a:t>
            </a:r>
            <a:r>
              <a:rPr lang="en" sz="1900"/>
              <a:t>, </a:t>
            </a:r>
            <a:r>
              <a:rPr b="1" lang="en" sz="1900"/>
              <a:t>accounting</a:t>
            </a:r>
            <a:r>
              <a:rPr lang="en" sz="1900"/>
              <a:t>, </a:t>
            </a:r>
            <a:r>
              <a:rPr b="1" lang="en" sz="1900"/>
              <a:t>credentials</a:t>
            </a:r>
            <a:r>
              <a:rPr lang="en" sz="1900"/>
              <a:t>, </a:t>
            </a:r>
            <a:r>
              <a:rPr b="1" lang="en" sz="1900"/>
              <a:t>regional expansion</a:t>
            </a:r>
            <a:r>
              <a:rPr lang="en" sz="1900"/>
              <a:t>, </a:t>
            </a:r>
            <a:r>
              <a:rPr b="1" lang="en" sz="1900"/>
              <a:t>multi-substrate</a:t>
            </a:r>
            <a:r>
              <a:rPr lang="en" sz="1900"/>
              <a:t> … </a:t>
            </a:r>
            <a:endParaRPr sz="1500">
              <a:solidFill>
                <a:srgbClr val="59575C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be751d1ef_0_9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Simple is Hard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be751d1ef_0_92"/>
          <p:cNvSpPr txBox="1"/>
          <p:nvPr>
            <p:ph idx="1" type="body"/>
          </p:nvPr>
        </p:nvSpPr>
        <p:spPr>
          <a:xfrm>
            <a:off x="1687950" y="1293775"/>
            <a:ext cx="57681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Keeping it </a:t>
            </a:r>
            <a:r>
              <a:rPr b="1" lang="en" sz="3400"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 for developers often means making it </a:t>
            </a:r>
            <a:r>
              <a:rPr b="1" lang="en" sz="3400">
                <a:latin typeface="Montserrat"/>
                <a:ea typeface="Montserrat"/>
                <a:cs typeface="Montserrat"/>
                <a:sym typeface="Montserrat"/>
              </a:rPr>
              <a:t>complicated</a:t>
            </a: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 for yourself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045f82509_0_3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Humor Engine</a:t>
            </a:r>
            <a:endParaRPr/>
          </a:p>
        </p:txBody>
      </p:sp>
      <p:sp>
        <p:nvSpPr>
          <p:cNvPr id="216" name="Google Shape;216;g31045f82509_0_30"/>
          <p:cNvSpPr txBox="1"/>
          <p:nvPr>
            <p:ph idx="1" type="body"/>
          </p:nvPr>
        </p:nvSpPr>
        <p:spPr>
          <a:xfrm>
            <a:off x="311700" y="1152475"/>
            <a:ext cx="37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Fast forward a couple years. The Memeforce team needs to onboard a new service, the 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Humor Engine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31045f82509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21" y="1227925"/>
            <a:ext cx="4463326" cy="3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1045f82509_0_30"/>
          <p:cNvSpPr/>
          <p:nvPr/>
        </p:nvSpPr>
        <p:spPr>
          <a:xfrm rot="822312">
            <a:off x="1186809" y="3315983"/>
            <a:ext cx="2030987" cy="1208604"/>
          </a:xfrm>
          <a:prstGeom prst="irregularSeal2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045f82509_0_30"/>
          <p:cNvSpPr txBox="1"/>
          <p:nvPr/>
        </p:nvSpPr>
        <p:spPr>
          <a:xfrm>
            <a:off x="1308863" y="3353538"/>
            <a:ext cx="167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r>
              <a:rPr b="1" lang="en" sz="3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b="1" lang="en" sz="3300">
                <a:solidFill>
                  <a:srgbClr val="F1C232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1" lang="en" sz="33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33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b="1" lang="en" sz="3300">
                <a:solidFill>
                  <a:srgbClr val="5957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3300">
              <a:solidFill>
                <a:srgbClr val="DD7E6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g31045f82509_0_30"/>
          <p:cNvSpPr txBox="1"/>
          <p:nvPr/>
        </p:nvSpPr>
        <p:spPr>
          <a:xfrm>
            <a:off x="1375417" y="3703354"/>
            <a:ext cx="154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b="1" lang="en" sz="33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33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r>
              <a:rPr b="1" lang="en" sz="33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3300">
                <a:solidFill>
                  <a:srgbClr val="E69138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3300">
                <a:solidFill>
                  <a:srgbClr val="DD7E6B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be751d1ef_0_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Even Have a Platform?</a:t>
            </a:r>
            <a:endParaRPr/>
          </a:p>
        </p:txBody>
      </p:sp>
      <p:pic>
        <p:nvPicPr>
          <p:cNvPr id="226" name="Google Shape;226;g30be751d1e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13" y="658253"/>
            <a:ext cx="6876363" cy="4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b4874d780_0_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g30b4874d78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50" y="1159000"/>
            <a:ext cx="3549075" cy="35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0b4874d780_0_12"/>
          <p:cNvSpPr txBox="1"/>
          <p:nvPr/>
        </p:nvSpPr>
        <p:spPr>
          <a:xfrm>
            <a:off x="4272150" y="1327475"/>
            <a:ext cx="42789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Joe Kutner</a:t>
            </a:r>
            <a:endParaRPr b="1" sz="3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g30b4874d780_0_12"/>
          <p:cNvSpPr txBox="1"/>
          <p:nvPr/>
        </p:nvSpPr>
        <p:spPr>
          <a:xfrm>
            <a:off x="4272150" y="2048375"/>
            <a:ext cx="46116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Montserrat"/>
              <a:buChar char="-"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DX Architect @ Salesforce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Montserrat"/>
              <a:buChar char="-"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(Formerly @ Heroku)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Montserrat"/>
              <a:buChar char="-"/>
            </a:pP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Co-founder of Buildpacks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g30b4874d780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200" y="3693425"/>
            <a:ext cx="2857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045f82509_0_7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Even Have a Platform?</a:t>
            </a:r>
            <a:endParaRPr/>
          </a:p>
        </p:txBody>
      </p:sp>
      <p:pic>
        <p:nvPicPr>
          <p:cNvPr id="232" name="Google Shape;232;g31045f82509_0_76"/>
          <p:cNvPicPr preferRelativeResize="0"/>
          <p:nvPr/>
        </p:nvPicPr>
        <p:blipFill rotWithShape="1">
          <a:blip r:embed="rId3">
            <a:alphaModFix/>
          </a:blip>
          <a:srcRect b="6785" l="0" r="0" t="0"/>
          <a:stretch/>
        </p:blipFill>
        <p:spPr>
          <a:xfrm>
            <a:off x="3522750" y="957825"/>
            <a:ext cx="5254325" cy="39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1045f82509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50" y="2024300"/>
            <a:ext cx="3201151" cy="2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0be751d1ef_0_9"/>
          <p:cNvPicPr preferRelativeResize="0"/>
          <p:nvPr/>
        </p:nvPicPr>
        <p:blipFill rotWithShape="1">
          <a:blip r:embed="rId3">
            <a:alphaModFix/>
          </a:blip>
          <a:srcRect b="12019" l="0" r="0" t="13785"/>
          <a:stretch/>
        </p:blipFill>
        <p:spPr>
          <a:xfrm>
            <a:off x="504050" y="113350"/>
            <a:ext cx="8135894" cy="50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0be751d1e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625" y="1051193"/>
            <a:ext cx="1590774" cy="15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0be751d1ef_0_9"/>
          <p:cNvPicPr preferRelativeResize="0"/>
          <p:nvPr/>
        </p:nvPicPr>
        <p:blipFill rotWithShape="1">
          <a:blip r:embed="rId5">
            <a:alphaModFix/>
          </a:blip>
          <a:srcRect b="0" l="12221" r="10331" t="4498"/>
          <a:stretch/>
        </p:blipFill>
        <p:spPr>
          <a:xfrm>
            <a:off x="2334750" y="2255375"/>
            <a:ext cx="754800" cy="746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1" name="Google Shape;241;g30be751d1ef_0_9"/>
          <p:cNvGrpSpPr/>
          <p:nvPr/>
        </p:nvGrpSpPr>
        <p:grpSpPr>
          <a:xfrm>
            <a:off x="1834899" y="280962"/>
            <a:ext cx="5746772" cy="4373218"/>
            <a:chOff x="1834899" y="280962"/>
            <a:chExt cx="5746772" cy="4373218"/>
          </a:xfrm>
        </p:grpSpPr>
        <p:pic>
          <p:nvPicPr>
            <p:cNvPr id="242" name="Google Shape;242;g30be751d1ef_0_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7050" y="3876196"/>
              <a:ext cx="553129" cy="444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g30be751d1ef_0_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34899" y="280962"/>
              <a:ext cx="499850" cy="388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30be751d1ef_0_9"/>
            <p:cNvPicPr preferRelativeResize="0"/>
            <p:nvPr/>
          </p:nvPicPr>
          <p:blipFill rotWithShape="1">
            <a:blip r:embed="rId8">
              <a:alphaModFix/>
            </a:blip>
            <a:srcRect b="48519" l="32373" r="31034" t="0"/>
            <a:stretch/>
          </p:blipFill>
          <p:spPr>
            <a:xfrm>
              <a:off x="6958901" y="2823225"/>
              <a:ext cx="622771" cy="38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g30be751d1ef_0_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43174" y="4265962"/>
              <a:ext cx="499850" cy="388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30be751d1ef_0_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33250" y="2979546"/>
              <a:ext cx="553129" cy="4445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e751d1ef_0_12"/>
          <p:cNvSpPr txBox="1"/>
          <p:nvPr/>
        </p:nvSpPr>
        <p:spPr>
          <a:xfrm>
            <a:off x="0" y="-57469"/>
            <a:ext cx="8953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CJIS • TX-RAMP • EU CCoC</a:t>
            </a:r>
            <a:br>
              <a:rPr lang="en" sz="4800"/>
            </a:br>
            <a:r>
              <a:rPr lang="en" sz="4800"/>
              <a:t>FedRAMP • DoD IL2 • DoD IL4</a:t>
            </a:r>
            <a:br>
              <a:rPr lang="en" sz="4800"/>
            </a:br>
            <a:r>
              <a:rPr lang="en" sz="4800"/>
              <a:t>DoD IL5 • NIST SP 800-171</a:t>
            </a:r>
            <a:br>
              <a:rPr lang="en" sz="4800"/>
            </a:br>
            <a:r>
              <a:rPr lang="en" sz="4800"/>
              <a:t>HIPAA • HITRUST • PCI DSS </a:t>
            </a:r>
            <a:br>
              <a:rPr lang="en" sz="4800"/>
            </a:br>
            <a:r>
              <a:rPr lang="en" sz="4800"/>
              <a:t>ISO 27001 • ISO 27017  </a:t>
            </a:r>
            <a:br>
              <a:rPr lang="en" sz="4800"/>
            </a:br>
            <a:r>
              <a:rPr lang="en" sz="4800"/>
              <a:t>ISO 27018 • CSA STAR</a:t>
            </a:r>
            <a:br>
              <a:rPr lang="en" sz="4800"/>
            </a:br>
            <a:r>
              <a:rPr lang="en" sz="4800"/>
              <a:t>SOC 1, 2, 3 • WCAG 2.1 AA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30be751d1e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10acdeb8dd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10acdeb8dd_0_142"/>
          <p:cNvSpPr txBox="1"/>
          <p:nvPr/>
        </p:nvSpPr>
        <p:spPr>
          <a:xfrm>
            <a:off x="1008450" y="4031575"/>
            <a:ext cx="7127100" cy="769500"/>
          </a:xfrm>
          <a:prstGeom prst="rect">
            <a:avLst/>
          </a:prstGeom>
          <a:solidFill>
            <a:srgbClr val="FFFFFF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solution for </a:t>
            </a:r>
            <a:r>
              <a:rPr b="1" lang="en" sz="1900"/>
              <a:t>security</a:t>
            </a:r>
            <a:r>
              <a:rPr lang="en" sz="1900"/>
              <a:t>, </a:t>
            </a:r>
            <a:r>
              <a:rPr b="1" lang="en" sz="1900"/>
              <a:t>compliance</a:t>
            </a:r>
            <a:r>
              <a:rPr lang="en" sz="1900"/>
              <a:t>, </a:t>
            </a:r>
            <a:r>
              <a:rPr b="1" lang="en" sz="1900"/>
              <a:t>accounting</a:t>
            </a:r>
            <a:r>
              <a:rPr lang="en" sz="1900"/>
              <a:t>, </a:t>
            </a:r>
            <a:r>
              <a:rPr b="1" lang="en" sz="1900"/>
              <a:t>credentials</a:t>
            </a:r>
            <a:r>
              <a:rPr lang="en" sz="1900"/>
              <a:t>, </a:t>
            </a:r>
            <a:r>
              <a:rPr b="1" lang="en" sz="1900"/>
              <a:t>regional expansion</a:t>
            </a:r>
            <a:r>
              <a:rPr lang="en" sz="1900"/>
              <a:t>, </a:t>
            </a:r>
            <a:r>
              <a:rPr b="1" lang="en" sz="1900"/>
              <a:t>multi-substrate</a:t>
            </a:r>
            <a:r>
              <a:rPr lang="en" sz="1900"/>
              <a:t> … </a:t>
            </a:r>
            <a:endParaRPr sz="1500">
              <a:solidFill>
                <a:srgbClr val="59575C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370bc0c4a_0_40"/>
          <p:cNvSpPr/>
          <p:nvPr/>
        </p:nvSpPr>
        <p:spPr>
          <a:xfrm>
            <a:off x="771658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370bc0c4a_0_4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of Platforms</a:t>
            </a:r>
            <a:endParaRPr/>
          </a:p>
        </p:txBody>
      </p:sp>
      <p:pic>
        <p:nvPicPr>
          <p:cNvPr id="269" name="Google Shape;269;g31370bc0c4a_0_40"/>
          <p:cNvPicPr preferRelativeResize="0"/>
          <p:nvPr/>
        </p:nvPicPr>
        <p:blipFill rotWithShape="1">
          <a:blip r:embed="rId3">
            <a:alphaModFix/>
          </a:blip>
          <a:srcRect b="17675" l="0" r="0" t="0"/>
          <a:stretch/>
        </p:blipFill>
        <p:spPr>
          <a:xfrm>
            <a:off x="3521713" y="659975"/>
            <a:ext cx="2100575" cy="17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370bc0c4a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374" y="3504324"/>
            <a:ext cx="799325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1370bc0c4a_0_40"/>
          <p:cNvSpPr txBox="1"/>
          <p:nvPr/>
        </p:nvSpPr>
        <p:spPr>
          <a:xfrm>
            <a:off x="771658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31370bc0c4a_0_40"/>
          <p:cNvSpPr/>
          <p:nvPr/>
        </p:nvSpPr>
        <p:spPr>
          <a:xfrm>
            <a:off x="466313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1370bc0c4a_0_40"/>
          <p:cNvSpPr txBox="1"/>
          <p:nvPr/>
        </p:nvSpPr>
        <p:spPr>
          <a:xfrm>
            <a:off x="466313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g31370bc0c4a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29" y="3585249"/>
            <a:ext cx="680924" cy="660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370bc0c4a_0_40"/>
          <p:cNvSpPr/>
          <p:nvPr/>
        </p:nvSpPr>
        <p:spPr>
          <a:xfrm>
            <a:off x="618986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1370bc0c4a_0_40"/>
          <p:cNvSpPr txBox="1"/>
          <p:nvPr/>
        </p:nvSpPr>
        <p:spPr>
          <a:xfrm>
            <a:off x="618986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g31370bc0c4a_0_40"/>
          <p:cNvPicPr preferRelativeResize="0"/>
          <p:nvPr/>
        </p:nvPicPr>
        <p:blipFill rotWithShape="1">
          <a:blip r:embed="rId6">
            <a:alphaModFix/>
          </a:blip>
          <a:srcRect b="10849" l="0" r="0" t="0"/>
          <a:stretch/>
        </p:blipFill>
        <p:spPr>
          <a:xfrm>
            <a:off x="6396013" y="3549475"/>
            <a:ext cx="896600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1370bc0c4a_0_40"/>
          <p:cNvSpPr/>
          <p:nvPr/>
        </p:nvSpPr>
        <p:spPr>
          <a:xfrm>
            <a:off x="313641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1370bc0c4a_0_40"/>
          <p:cNvSpPr txBox="1"/>
          <p:nvPr/>
        </p:nvSpPr>
        <p:spPr>
          <a:xfrm>
            <a:off x="313641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g31370bc0c4a_0_40"/>
          <p:cNvPicPr preferRelativeResize="0"/>
          <p:nvPr/>
        </p:nvPicPr>
        <p:blipFill rotWithShape="1">
          <a:blip r:embed="rId7">
            <a:alphaModFix/>
          </a:blip>
          <a:srcRect b="29283" l="21388" r="20029" t="0"/>
          <a:stretch/>
        </p:blipFill>
        <p:spPr>
          <a:xfrm>
            <a:off x="3391200" y="3423425"/>
            <a:ext cx="799324" cy="9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1370bc0c4a_0_40"/>
          <p:cNvSpPr/>
          <p:nvPr/>
        </p:nvSpPr>
        <p:spPr>
          <a:xfrm>
            <a:off x="118513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1370bc0c4a_0_40"/>
          <p:cNvSpPr txBox="1"/>
          <p:nvPr/>
        </p:nvSpPr>
        <p:spPr>
          <a:xfrm>
            <a:off x="118513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CI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31370bc0c4a_0_40"/>
          <p:cNvSpPr/>
          <p:nvPr/>
        </p:nvSpPr>
        <p:spPr>
          <a:xfrm>
            <a:off x="1609688" y="3337425"/>
            <a:ext cx="1308900" cy="16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1370bc0c4a_0_40"/>
          <p:cNvSpPr txBox="1"/>
          <p:nvPr/>
        </p:nvSpPr>
        <p:spPr>
          <a:xfrm>
            <a:off x="1609688" y="4303675"/>
            <a:ext cx="1308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CD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g31370bc0c4a_0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5838" y="3473052"/>
            <a:ext cx="896599" cy="89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1370bc0c4a_0_40"/>
          <p:cNvPicPr preferRelativeResize="0"/>
          <p:nvPr/>
        </p:nvPicPr>
        <p:blipFill rotWithShape="1">
          <a:blip r:embed="rId9">
            <a:alphaModFix/>
          </a:blip>
          <a:srcRect b="0" l="26144" r="28464" t="0"/>
          <a:stretch/>
        </p:blipFill>
        <p:spPr>
          <a:xfrm>
            <a:off x="410888" y="3458575"/>
            <a:ext cx="724150" cy="89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g31370bc0c4a_0_40"/>
          <p:cNvCxnSpPr>
            <a:stCxn id="269" idx="2"/>
            <a:endCxn id="281" idx="0"/>
          </p:cNvCxnSpPr>
          <p:nvPr/>
        </p:nvCxnSpPr>
        <p:spPr>
          <a:xfrm rot="5400000">
            <a:off x="2198400" y="963901"/>
            <a:ext cx="948300" cy="3798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31370bc0c4a_0_40"/>
          <p:cNvCxnSpPr>
            <a:stCxn id="269" idx="2"/>
            <a:endCxn id="283" idx="0"/>
          </p:cNvCxnSpPr>
          <p:nvPr/>
        </p:nvCxnSpPr>
        <p:spPr>
          <a:xfrm rot="5400000">
            <a:off x="2943900" y="1709401"/>
            <a:ext cx="948300" cy="2307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31370bc0c4a_0_40"/>
          <p:cNvCxnSpPr>
            <a:stCxn id="269" idx="2"/>
            <a:endCxn id="278" idx="0"/>
          </p:cNvCxnSpPr>
          <p:nvPr/>
        </p:nvCxnSpPr>
        <p:spPr>
          <a:xfrm rot="5400000">
            <a:off x="3707250" y="2472751"/>
            <a:ext cx="948300" cy="781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31370bc0c4a_0_40"/>
          <p:cNvCxnSpPr>
            <a:stCxn id="269" idx="2"/>
            <a:endCxn id="272" idx="0"/>
          </p:cNvCxnSpPr>
          <p:nvPr/>
        </p:nvCxnSpPr>
        <p:spPr>
          <a:xfrm flipH="1" rot="-5400000">
            <a:off x="4470600" y="2490601"/>
            <a:ext cx="948300" cy="745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31370bc0c4a_0_40"/>
          <p:cNvCxnSpPr>
            <a:stCxn id="269" idx="2"/>
            <a:endCxn id="275" idx="0"/>
          </p:cNvCxnSpPr>
          <p:nvPr/>
        </p:nvCxnSpPr>
        <p:spPr>
          <a:xfrm flipH="1" rot="-5400000">
            <a:off x="5233950" y="1727251"/>
            <a:ext cx="948300" cy="2272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g31370bc0c4a_0_40"/>
          <p:cNvCxnSpPr>
            <a:stCxn id="269" idx="2"/>
            <a:endCxn id="267" idx="0"/>
          </p:cNvCxnSpPr>
          <p:nvPr/>
        </p:nvCxnSpPr>
        <p:spPr>
          <a:xfrm flipH="1" rot="-5400000">
            <a:off x="5997300" y="963901"/>
            <a:ext cx="948300" cy="3798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g31370bc0c4a_0_142"/>
          <p:cNvCxnSpPr>
            <a:stCxn id="298" idx="2"/>
            <a:endCxn id="299" idx="0"/>
          </p:cNvCxnSpPr>
          <p:nvPr/>
        </p:nvCxnSpPr>
        <p:spPr>
          <a:xfrm rot="5400000">
            <a:off x="2252550" y="1631200"/>
            <a:ext cx="840000" cy="3798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g31370bc0c4a_0_142"/>
          <p:cNvCxnSpPr>
            <a:stCxn id="298" idx="2"/>
            <a:endCxn id="301" idx="0"/>
          </p:cNvCxnSpPr>
          <p:nvPr/>
        </p:nvCxnSpPr>
        <p:spPr>
          <a:xfrm rot="5400000">
            <a:off x="2998050" y="2376700"/>
            <a:ext cx="840000" cy="2307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31370bc0c4a_0_142"/>
          <p:cNvCxnSpPr>
            <a:stCxn id="298" idx="2"/>
            <a:endCxn id="303" idx="0"/>
          </p:cNvCxnSpPr>
          <p:nvPr/>
        </p:nvCxnSpPr>
        <p:spPr>
          <a:xfrm rot="5400000">
            <a:off x="3761400" y="3140050"/>
            <a:ext cx="840000" cy="7812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g31370bc0c4a_0_142"/>
          <p:cNvCxnSpPr>
            <a:stCxn id="298" idx="2"/>
            <a:endCxn id="305" idx="0"/>
          </p:cNvCxnSpPr>
          <p:nvPr/>
        </p:nvCxnSpPr>
        <p:spPr>
          <a:xfrm flipH="1" rot="-5400000">
            <a:off x="4524750" y="3157900"/>
            <a:ext cx="840000" cy="7455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g31370bc0c4a_0_142"/>
          <p:cNvCxnSpPr>
            <a:stCxn id="298" idx="2"/>
            <a:endCxn id="307" idx="0"/>
          </p:cNvCxnSpPr>
          <p:nvPr/>
        </p:nvCxnSpPr>
        <p:spPr>
          <a:xfrm flipH="1" rot="-5400000">
            <a:off x="5288100" y="2394550"/>
            <a:ext cx="840000" cy="22722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31370bc0c4a_0_142"/>
          <p:cNvCxnSpPr>
            <a:stCxn id="298" idx="2"/>
            <a:endCxn id="309" idx="0"/>
          </p:cNvCxnSpPr>
          <p:nvPr/>
        </p:nvCxnSpPr>
        <p:spPr>
          <a:xfrm flipH="1" rot="-5400000">
            <a:off x="6051450" y="1631200"/>
            <a:ext cx="840000" cy="3798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g31370bc0c4a_0_142"/>
          <p:cNvSpPr txBox="1"/>
          <p:nvPr/>
        </p:nvSpPr>
        <p:spPr>
          <a:xfrm>
            <a:off x="4199238" y="3618175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31370bc0c4a_0_142"/>
          <p:cNvSpPr/>
          <p:nvPr/>
        </p:nvSpPr>
        <p:spPr>
          <a:xfrm>
            <a:off x="4456050" y="3305375"/>
            <a:ext cx="232500" cy="3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1370bc0c4a_0_142"/>
          <p:cNvSpPr/>
          <p:nvPr/>
        </p:nvSpPr>
        <p:spPr>
          <a:xfrm>
            <a:off x="771658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1370bc0c4a_0_14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</p:txBody>
      </p:sp>
      <p:pic>
        <p:nvPicPr>
          <p:cNvPr id="313" name="Google Shape;313;g31370bc0c4a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349" y="4117424"/>
            <a:ext cx="799325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1370bc0c4a_0_142"/>
          <p:cNvSpPr/>
          <p:nvPr/>
        </p:nvSpPr>
        <p:spPr>
          <a:xfrm>
            <a:off x="466313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g31370bc0c4a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850" y="4137123"/>
            <a:ext cx="745498" cy="72330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1370bc0c4a_0_142"/>
          <p:cNvSpPr/>
          <p:nvPr/>
        </p:nvSpPr>
        <p:spPr>
          <a:xfrm>
            <a:off x="618986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31370bc0c4a_0_142"/>
          <p:cNvPicPr preferRelativeResize="0"/>
          <p:nvPr/>
        </p:nvPicPr>
        <p:blipFill rotWithShape="1">
          <a:blip r:embed="rId5">
            <a:alphaModFix/>
          </a:blip>
          <a:srcRect b="10849" l="0" r="0" t="0"/>
          <a:stretch/>
        </p:blipFill>
        <p:spPr>
          <a:xfrm>
            <a:off x="6395988" y="4162575"/>
            <a:ext cx="896600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370bc0c4a_0_142"/>
          <p:cNvSpPr/>
          <p:nvPr/>
        </p:nvSpPr>
        <p:spPr>
          <a:xfrm>
            <a:off x="313641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31370bc0c4a_0_142"/>
          <p:cNvPicPr preferRelativeResize="0"/>
          <p:nvPr/>
        </p:nvPicPr>
        <p:blipFill rotWithShape="1">
          <a:blip r:embed="rId6">
            <a:alphaModFix/>
          </a:blip>
          <a:srcRect b="29283" l="21388" r="20029" t="0"/>
          <a:stretch/>
        </p:blipFill>
        <p:spPr>
          <a:xfrm>
            <a:off x="3391175" y="4036525"/>
            <a:ext cx="799324" cy="9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1370bc0c4a_0_142"/>
          <p:cNvSpPr/>
          <p:nvPr/>
        </p:nvSpPr>
        <p:spPr>
          <a:xfrm>
            <a:off x="11851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1370bc0c4a_0_142"/>
          <p:cNvSpPr/>
          <p:nvPr/>
        </p:nvSpPr>
        <p:spPr>
          <a:xfrm>
            <a:off x="160968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31370bc0c4a_0_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5813" y="4086152"/>
            <a:ext cx="896599" cy="89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1370bc0c4a_0_142"/>
          <p:cNvPicPr preferRelativeResize="0"/>
          <p:nvPr/>
        </p:nvPicPr>
        <p:blipFill rotWithShape="1">
          <a:blip r:embed="rId8">
            <a:alphaModFix/>
          </a:blip>
          <a:srcRect b="0" l="26144" r="28464" t="0"/>
          <a:stretch/>
        </p:blipFill>
        <p:spPr>
          <a:xfrm>
            <a:off x="410863" y="4071675"/>
            <a:ext cx="724150" cy="8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1370bc0c4a_0_142"/>
          <p:cNvSpPr/>
          <p:nvPr/>
        </p:nvSpPr>
        <p:spPr>
          <a:xfrm>
            <a:off x="773100" y="2126650"/>
            <a:ext cx="7597800" cy="984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51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g31370bc0c4a_0_142"/>
          <p:cNvPicPr preferRelativeResize="0"/>
          <p:nvPr/>
        </p:nvPicPr>
        <p:blipFill rotWithShape="1">
          <a:blip r:embed="rId9">
            <a:alphaModFix/>
          </a:blip>
          <a:srcRect b="17675" l="0" r="0" t="0"/>
          <a:stretch/>
        </p:blipFill>
        <p:spPr>
          <a:xfrm>
            <a:off x="3734912" y="553700"/>
            <a:ext cx="1674179" cy="137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31370bc0c4a_0_142"/>
          <p:cNvCxnSpPr>
            <a:stCxn id="319" idx="2"/>
            <a:endCxn id="298" idx="0"/>
          </p:cNvCxnSpPr>
          <p:nvPr/>
        </p:nvCxnSpPr>
        <p:spPr>
          <a:xfrm flipH="1" rot="-5400000">
            <a:off x="4474951" y="2028975"/>
            <a:ext cx="1947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g31370bc0c4a_0_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971" y="2209475"/>
            <a:ext cx="531875" cy="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370bc0c4a_0_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2787" y="2209448"/>
            <a:ext cx="531875" cy="53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370bc0c4a_0_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5139" y="2209463"/>
            <a:ext cx="531875" cy="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370bc0c4a_0_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65909" y="2254937"/>
            <a:ext cx="479175" cy="4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1370bc0c4a_0_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12733" y="2228587"/>
            <a:ext cx="531875" cy="5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1370bc0c4a_0_142"/>
          <p:cNvSpPr txBox="1"/>
          <p:nvPr/>
        </p:nvSpPr>
        <p:spPr>
          <a:xfrm>
            <a:off x="952938" y="2741338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31370bc0c4a_0_142"/>
          <p:cNvSpPr txBox="1"/>
          <p:nvPr/>
        </p:nvSpPr>
        <p:spPr>
          <a:xfrm>
            <a:off x="2028330" y="2741338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GitOps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31370bc0c4a_0_142"/>
          <p:cNvSpPr txBox="1"/>
          <p:nvPr/>
        </p:nvSpPr>
        <p:spPr>
          <a:xfrm>
            <a:off x="3232743" y="2741338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31370bc0c4a_0_142"/>
          <p:cNvSpPr txBox="1"/>
          <p:nvPr/>
        </p:nvSpPr>
        <p:spPr>
          <a:xfrm>
            <a:off x="4241030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31370bc0c4a_0_142"/>
          <p:cNvSpPr txBox="1"/>
          <p:nvPr/>
        </p:nvSpPr>
        <p:spPr>
          <a:xfrm>
            <a:off x="5641055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Buildpacks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31370bc0c4a_0_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87338" y="3305363"/>
            <a:ext cx="36930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1370bc0c4a_0_142"/>
          <p:cNvSpPr txBox="1"/>
          <p:nvPr/>
        </p:nvSpPr>
        <p:spPr>
          <a:xfrm>
            <a:off x="6916355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Add-ons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31370bc0c4a_0_142"/>
          <p:cNvPicPr preferRelativeResize="0"/>
          <p:nvPr/>
        </p:nvPicPr>
        <p:blipFill rotWithShape="1">
          <a:blip r:embed="rId16">
            <a:alphaModFix/>
          </a:blip>
          <a:srcRect b="12589" l="0" r="0" t="13962"/>
          <a:stretch/>
        </p:blipFill>
        <p:spPr>
          <a:xfrm>
            <a:off x="7191925" y="2228587"/>
            <a:ext cx="724150" cy="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roku.png" id="338" name="Google Shape;338;g30be751d1e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350"/>
            <a:ext cx="91440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be751d1ef_0_2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Platform Principles</a:t>
            </a:r>
            <a:endParaRPr/>
          </a:p>
        </p:txBody>
      </p:sp>
      <p:sp>
        <p:nvSpPr>
          <p:cNvPr id="344" name="Google Shape;344;g30be751d1ef_0_25"/>
          <p:cNvSpPr/>
          <p:nvPr/>
        </p:nvSpPr>
        <p:spPr>
          <a:xfrm>
            <a:off x="1005350" y="1732575"/>
            <a:ext cx="1979400" cy="9135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Unified 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30be751d1ef_0_25"/>
          <p:cNvSpPr/>
          <p:nvPr/>
        </p:nvSpPr>
        <p:spPr>
          <a:xfrm>
            <a:off x="3418200" y="1732575"/>
            <a:ext cx="1979400" cy="9135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Extension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Points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30be751d1ef_0_25"/>
          <p:cNvSpPr/>
          <p:nvPr/>
        </p:nvSpPr>
        <p:spPr>
          <a:xfrm>
            <a:off x="5831050" y="1732575"/>
            <a:ext cx="2307600" cy="9135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Meet Developers Where They Are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30be751d1ef_0_25"/>
          <p:cNvSpPr/>
          <p:nvPr/>
        </p:nvSpPr>
        <p:spPr>
          <a:xfrm>
            <a:off x="1802475" y="3109950"/>
            <a:ext cx="2564700" cy="9135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Reveal Complexity Gradually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30be751d1ef_0_25"/>
          <p:cNvSpPr/>
          <p:nvPr/>
        </p:nvSpPr>
        <p:spPr>
          <a:xfrm>
            <a:off x="4776825" y="3079625"/>
            <a:ext cx="2564700" cy="9135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Ephemeralization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be751d1ef_0_30"/>
          <p:cNvSpPr txBox="1"/>
          <p:nvPr>
            <p:ph idx="1" type="body"/>
          </p:nvPr>
        </p:nvSpPr>
        <p:spPr>
          <a:xfrm>
            <a:off x="311700" y="1152475"/>
            <a:ext cx="44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GitOps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CLI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Web UI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Notification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API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30be751d1ef_0_3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Interfaces</a:t>
            </a:r>
            <a:endParaRPr/>
          </a:p>
        </p:txBody>
      </p:sp>
      <p:sp>
        <p:nvSpPr>
          <p:cNvPr id="355" name="Google Shape;355;g30be751d1ef_0_30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g30be751d1e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50" y="1213438"/>
            <a:ext cx="4118100" cy="271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310acdeb8d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10acdeb8dd_0_104"/>
          <p:cNvSpPr txBox="1"/>
          <p:nvPr/>
        </p:nvSpPr>
        <p:spPr>
          <a:xfrm>
            <a:off x="1008450" y="4031575"/>
            <a:ext cx="7127100" cy="769500"/>
          </a:xfrm>
          <a:prstGeom prst="rect">
            <a:avLst/>
          </a:prstGeom>
          <a:solidFill>
            <a:srgbClr val="FFFFFF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Your solution for </a:t>
            </a:r>
            <a:r>
              <a:rPr b="1" lang="en" sz="1900"/>
              <a:t>security</a:t>
            </a:r>
            <a:r>
              <a:rPr lang="en" sz="1900"/>
              <a:t>, </a:t>
            </a:r>
            <a:r>
              <a:rPr b="1" lang="en" sz="1900"/>
              <a:t>compliance</a:t>
            </a:r>
            <a:r>
              <a:rPr lang="en" sz="1900"/>
              <a:t>, </a:t>
            </a:r>
            <a:r>
              <a:rPr b="1" lang="en" sz="1900"/>
              <a:t>accounting</a:t>
            </a:r>
            <a:r>
              <a:rPr lang="en" sz="1900"/>
              <a:t>, </a:t>
            </a:r>
            <a:r>
              <a:rPr b="1" lang="en" sz="1900"/>
              <a:t>credentials</a:t>
            </a:r>
            <a:r>
              <a:rPr lang="en" sz="1900"/>
              <a:t>, </a:t>
            </a:r>
            <a:r>
              <a:rPr b="1" lang="en" sz="1900"/>
              <a:t>regional expansion</a:t>
            </a:r>
            <a:r>
              <a:rPr lang="en" sz="1900"/>
              <a:t>, </a:t>
            </a:r>
            <a:r>
              <a:rPr b="1" lang="en" sz="1900"/>
              <a:t>multi-substrate</a:t>
            </a:r>
            <a:r>
              <a:rPr lang="en" sz="1900"/>
              <a:t> … </a:t>
            </a:r>
            <a:endParaRPr sz="1500">
              <a:solidFill>
                <a:srgbClr val="59575C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cbe373cc9_0_14"/>
          <p:cNvSpPr txBox="1"/>
          <p:nvPr>
            <p:ph idx="1" type="body"/>
          </p:nvPr>
        </p:nvSpPr>
        <p:spPr>
          <a:xfrm>
            <a:off x="311700" y="1152475"/>
            <a:ext cx="44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API Second Design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(a.k.a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Experience First Design)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The experience must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precede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everything else in the design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30cbe373cc9_0_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Interfaces</a:t>
            </a:r>
            <a:endParaRPr/>
          </a:p>
        </p:txBody>
      </p:sp>
      <p:pic>
        <p:nvPicPr>
          <p:cNvPr id="363" name="Google Shape;363;g30cbe373cc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500" y="754800"/>
            <a:ext cx="4118100" cy="4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be751d1ef_0_6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it doesn’t have extension points, it’s not really a platform.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 Plugins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Buildpacks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Notifications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Add-ons (eg. Heroku)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30be751d1ef_0_6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Points</a:t>
            </a:r>
            <a:endParaRPr/>
          </a:p>
        </p:txBody>
      </p:sp>
      <p:sp>
        <p:nvSpPr>
          <p:cNvPr id="370" name="Google Shape;370;g30be751d1ef_0_6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g30be751d1ef_0_66"/>
          <p:cNvPicPr preferRelativeResize="0"/>
          <p:nvPr/>
        </p:nvPicPr>
        <p:blipFill rotWithShape="1">
          <a:blip r:embed="rId3">
            <a:alphaModFix/>
          </a:blip>
          <a:srcRect b="0" l="20166" r="0" t="0"/>
          <a:stretch/>
        </p:blipFill>
        <p:spPr>
          <a:xfrm>
            <a:off x="4982650" y="1008025"/>
            <a:ext cx="3796914" cy="3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0be751d1ef_0_66"/>
          <p:cNvPicPr preferRelativeResize="0"/>
          <p:nvPr/>
        </p:nvPicPr>
        <p:blipFill rotWithShape="1">
          <a:blip r:embed="rId4">
            <a:alphaModFix/>
          </a:blip>
          <a:srcRect b="30425" l="0" r="0" t="0"/>
          <a:stretch/>
        </p:blipFill>
        <p:spPr>
          <a:xfrm>
            <a:off x="2213575" y="2211650"/>
            <a:ext cx="1041175" cy="2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0acdeb8dd_0_7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Heroku Add-ons</a:t>
            </a:r>
            <a:endParaRPr/>
          </a:p>
        </p:txBody>
      </p:sp>
      <p:pic>
        <p:nvPicPr>
          <p:cNvPr id="378" name="Google Shape;378;g310acdeb8dd_0_72"/>
          <p:cNvPicPr preferRelativeResize="0"/>
          <p:nvPr/>
        </p:nvPicPr>
        <p:blipFill rotWithShape="1">
          <a:blip r:embed="rId3">
            <a:alphaModFix/>
          </a:blip>
          <a:srcRect b="0" l="537" r="0" t="0"/>
          <a:stretch/>
        </p:blipFill>
        <p:spPr>
          <a:xfrm>
            <a:off x="1403075" y="645300"/>
            <a:ext cx="6372275" cy="4498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0acdeb8dd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Add-ons</a:t>
            </a:r>
            <a:endParaRPr/>
          </a:p>
        </p:txBody>
      </p:sp>
      <p:pic>
        <p:nvPicPr>
          <p:cNvPr id="384" name="Google Shape;384;g310acdeb8dd_0_0"/>
          <p:cNvPicPr preferRelativeResize="0"/>
          <p:nvPr/>
        </p:nvPicPr>
        <p:blipFill rotWithShape="1">
          <a:blip r:embed="rId3">
            <a:alphaModFix/>
          </a:blip>
          <a:srcRect b="34095" l="22841" r="22656" t="25867"/>
          <a:stretch/>
        </p:blipFill>
        <p:spPr>
          <a:xfrm>
            <a:off x="6264261" y="1832914"/>
            <a:ext cx="1282143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0acdeb8dd_0_0"/>
          <p:cNvSpPr txBox="1"/>
          <p:nvPr/>
        </p:nvSpPr>
        <p:spPr>
          <a:xfrm rot="-1028211">
            <a:off x="6871682" y="2205115"/>
            <a:ext cx="703534" cy="370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lesforce Sans"/>
                <a:ea typeface="Salesforce Sans"/>
                <a:cs typeface="Salesforce Sans"/>
                <a:sym typeface="Salesforce Sans"/>
              </a:rPr>
              <a:t>CD</a:t>
            </a:r>
            <a:endParaRPr sz="12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386" name="Google Shape;386;g310acdeb8d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7057">
            <a:off x="6449533" y="2301219"/>
            <a:ext cx="346117" cy="19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10acdeb8dd_0_0"/>
          <p:cNvPicPr preferRelativeResize="0"/>
          <p:nvPr/>
        </p:nvPicPr>
        <p:blipFill rotWithShape="1">
          <a:blip r:embed="rId3">
            <a:alphaModFix/>
          </a:blip>
          <a:srcRect b="34095" l="22841" r="22656" t="25867"/>
          <a:stretch/>
        </p:blipFill>
        <p:spPr>
          <a:xfrm>
            <a:off x="7541197" y="1832914"/>
            <a:ext cx="1282143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10acdeb8dd_0_0"/>
          <p:cNvSpPr txBox="1"/>
          <p:nvPr/>
        </p:nvSpPr>
        <p:spPr>
          <a:xfrm rot="-1028504">
            <a:off x="8163453" y="2191118"/>
            <a:ext cx="777644" cy="462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alesforce Sans"/>
                <a:ea typeface="Salesforce Sans"/>
                <a:cs typeface="Salesforce Sans"/>
                <a:sym typeface="Salesforce Sans"/>
              </a:rPr>
              <a:t>Managed</a:t>
            </a:r>
            <a:endParaRPr sz="900"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alesforce Sans"/>
                <a:ea typeface="Salesforce Sans"/>
                <a:cs typeface="Salesforce Sans"/>
                <a:sym typeface="Salesforce Sans"/>
              </a:rPr>
              <a:t>Kafka</a:t>
            </a:r>
            <a:endParaRPr sz="9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389" name="Google Shape;389;g310acdeb8d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7057">
            <a:off x="7726469" y="2301219"/>
            <a:ext cx="346117" cy="19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10acdeb8d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594" y="1074576"/>
            <a:ext cx="1260638" cy="90773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10acdeb8dd_0_0"/>
          <p:cNvSpPr txBox="1"/>
          <p:nvPr/>
        </p:nvSpPr>
        <p:spPr>
          <a:xfrm rot="-1028504">
            <a:off x="7512851" y="1427590"/>
            <a:ext cx="777644" cy="462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alesforce Sans"/>
                <a:ea typeface="Salesforce Sans"/>
                <a:cs typeface="Salesforce Sans"/>
                <a:sym typeface="Salesforce Sans"/>
              </a:rPr>
              <a:t>Managed</a:t>
            </a:r>
            <a:endParaRPr sz="900"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alesforce Sans"/>
                <a:ea typeface="Salesforce Sans"/>
                <a:cs typeface="Salesforce Sans"/>
                <a:sym typeface="Salesforce Sans"/>
              </a:rPr>
              <a:t>k8s</a:t>
            </a:r>
            <a:endParaRPr sz="9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392" name="Google Shape;392;g310acdeb8d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7057">
            <a:off x="7075867" y="1537691"/>
            <a:ext cx="346117" cy="19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10acdeb8dd_0_0"/>
          <p:cNvPicPr preferRelativeResize="0"/>
          <p:nvPr/>
        </p:nvPicPr>
        <p:blipFill rotWithShape="1">
          <a:blip r:embed="rId6">
            <a:alphaModFix/>
          </a:blip>
          <a:srcRect b="0" l="14857" r="0" t="0"/>
          <a:stretch/>
        </p:blipFill>
        <p:spPr>
          <a:xfrm>
            <a:off x="729581" y="1541999"/>
            <a:ext cx="2998930" cy="211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10acdeb8dd_0_0"/>
          <p:cNvSpPr/>
          <p:nvPr/>
        </p:nvSpPr>
        <p:spPr>
          <a:xfrm>
            <a:off x="4926853" y="2367258"/>
            <a:ext cx="6981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CAB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10acdeb8dd_0_0"/>
          <p:cNvSpPr/>
          <p:nvPr/>
        </p:nvSpPr>
        <p:spPr>
          <a:xfrm>
            <a:off x="2353384" y="1381097"/>
            <a:ext cx="1201800" cy="373200"/>
          </a:xfrm>
          <a:prstGeom prst="cloudCallout">
            <a:avLst>
              <a:gd fmla="val -11418" name="adj1"/>
              <a:gd fmla="val 71752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Patching</a:t>
            </a:r>
            <a:endParaRPr sz="1000"/>
          </a:p>
        </p:txBody>
      </p:sp>
      <p:sp>
        <p:nvSpPr>
          <p:cNvPr id="396" name="Google Shape;396;g310acdeb8dd_0_0"/>
          <p:cNvSpPr/>
          <p:nvPr/>
        </p:nvSpPr>
        <p:spPr>
          <a:xfrm>
            <a:off x="3126696" y="1820264"/>
            <a:ext cx="1201800" cy="373200"/>
          </a:xfrm>
          <a:prstGeom prst="cloudCallout">
            <a:avLst>
              <a:gd fmla="val -58554" name="adj1"/>
              <a:gd fmla="val 36219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Release</a:t>
            </a:r>
            <a:endParaRPr sz="1000"/>
          </a:p>
        </p:txBody>
      </p:sp>
      <p:sp>
        <p:nvSpPr>
          <p:cNvPr id="397" name="Google Shape;397;g310acdeb8dd_0_0"/>
          <p:cNvSpPr/>
          <p:nvPr/>
        </p:nvSpPr>
        <p:spPr>
          <a:xfrm>
            <a:off x="3316799" y="2410379"/>
            <a:ext cx="1201800" cy="373200"/>
          </a:xfrm>
          <a:prstGeom prst="cloudCallout">
            <a:avLst>
              <a:gd fmla="val -63310" name="adj1"/>
              <a:gd fmla="val -18330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Upgrades</a:t>
            </a:r>
            <a:endParaRPr sz="1000"/>
          </a:p>
        </p:txBody>
      </p:sp>
      <p:sp>
        <p:nvSpPr>
          <p:cNvPr id="398" name="Google Shape;398;g310acdeb8dd_0_0"/>
          <p:cNvSpPr/>
          <p:nvPr/>
        </p:nvSpPr>
        <p:spPr>
          <a:xfrm>
            <a:off x="3033339" y="2986213"/>
            <a:ext cx="1393200" cy="373200"/>
          </a:xfrm>
          <a:prstGeom prst="cloudCallout">
            <a:avLst>
              <a:gd fmla="val -49618" name="adj1"/>
              <a:gd fmla="val -76194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Monitoring</a:t>
            </a:r>
            <a:endParaRPr sz="1000"/>
          </a:p>
        </p:txBody>
      </p:sp>
      <p:sp>
        <p:nvSpPr>
          <p:cNvPr id="399" name="Google Shape;399;g310acdeb8dd_0_0"/>
          <p:cNvSpPr/>
          <p:nvPr/>
        </p:nvSpPr>
        <p:spPr>
          <a:xfrm>
            <a:off x="2366530" y="3439661"/>
            <a:ext cx="1201800" cy="373200"/>
          </a:xfrm>
          <a:prstGeom prst="cloudCallout">
            <a:avLst>
              <a:gd fmla="val -18656" name="adj1"/>
              <a:gd fmla="val -79842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Decomm</a:t>
            </a:r>
            <a:endParaRPr sz="1000"/>
          </a:p>
        </p:txBody>
      </p:sp>
      <p:sp>
        <p:nvSpPr>
          <p:cNvPr id="400" name="Google Shape;400;g310acdeb8dd_0_0"/>
          <p:cNvSpPr/>
          <p:nvPr/>
        </p:nvSpPr>
        <p:spPr>
          <a:xfrm>
            <a:off x="953995" y="3447965"/>
            <a:ext cx="1201800" cy="373200"/>
          </a:xfrm>
          <a:prstGeom prst="cloudCallout">
            <a:avLst>
              <a:gd fmla="val 46025" name="adj1"/>
              <a:gd fmla="val -96350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Scaling</a:t>
            </a:r>
            <a:endParaRPr sz="1000"/>
          </a:p>
        </p:txBody>
      </p:sp>
      <p:sp>
        <p:nvSpPr>
          <p:cNvPr id="401" name="Google Shape;401;g310acdeb8dd_0_0"/>
          <p:cNvSpPr/>
          <p:nvPr/>
        </p:nvSpPr>
        <p:spPr>
          <a:xfrm>
            <a:off x="181258" y="2971673"/>
            <a:ext cx="1201800" cy="373200"/>
          </a:xfrm>
          <a:prstGeom prst="cloudCallout">
            <a:avLst>
              <a:gd fmla="val 68535" name="adj1"/>
              <a:gd fmla="val -90157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Alerting</a:t>
            </a:r>
            <a:endParaRPr sz="1000"/>
          </a:p>
        </p:txBody>
      </p:sp>
      <p:sp>
        <p:nvSpPr>
          <p:cNvPr id="402" name="Google Shape;402;g310acdeb8dd_0_0"/>
          <p:cNvSpPr/>
          <p:nvPr/>
        </p:nvSpPr>
        <p:spPr>
          <a:xfrm>
            <a:off x="39712" y="2414531"/>
            <a:ext cx="1201800" cy="373200"/>
          </a:xfrm>
          <a:prstGeom prst="cloudCallout">
            <a:avLst>
              <a:gd fmla="val 80312" name="adj1"/>
              <a:gd fmla="val -33726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Security</a:t>
            </a:r>
            <a:endParaRPr sz="1000"/>
          </a:p>
        </p:txBody>
      </p:sp>
      <p:sp>
        <p:nvSpPr>
          <p:cNvPr id="403" name="Google Shape;403;g310acdeb8dd_0_0"/>
          <p:cNvSpPr/>
          <p:nvPr/>
        </p:nvSpPr>
        <p:spPr>
          <a:xfrm>
            <a:off x="181258" y="1897814"/>
            <a:ext cx="1393200" cy="373200"/>
          </a:xfrm>
          <a:prstGeom prst="cloudCallout">
            <a:avLst>
              <a:gd fmla="val 80910" name="adj1"/>
              <a:gd fmla="val 8299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Availability</a:t>
            </a:r>
            <a:endParaRPr sz="1000"/>
          </a:p>
        </p:txBody>
      </p:sp>
      <p:sp>
        <p:nvSpPr>
          <p:cNvPr id="404" name="Google Shape;404;g310acdeb8dd_0_0"/>
          <p:cNvSpPr/>
          <p:nvPr/>
        </p:nvSpPr>
        <p:spPr>
          <a:xfrm>
            <a:off x="605462" y="1381097"/>
            <a:ext cx="1550700" cy="373200"/>
          </a:xfrm>
          <a:prstGeom prst="cloudCallout">
            <a:avLst>
              <a:gd fmla="val 55493" name="adj1"/>
              <a:gd fmla="val 93176" name="adj2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Provisioning</a:t>
            </a:r>
            <a:endParaRPr sz="1000"/>
          </a:p>
        </p:txBody>
      </p:sp>
      <p:pic>
        <p:nvPicPr>
          <p:cNvPr id="405" name="Google Shape;405;g310acdeb8dd_0_0"/>
          <p:cNvPicPr preferRelativeResize="0"/>
          <p:nvPr/>
        </p:nvPicPr>
        <p:blipFill rotWithShape="1">
          <a:blip r:embed="rId3">
            <a:alphaModFix/>
          </a:blip>
          <a:srcRect b="34095" l="22841" r="22656" t="25867"/>
          <a:stretch/>
        </p:blipFill>
        <p:spPr>
          <a:xfrm>
            <a:off x="6264271" y="3320306"/>
            <a:ext cx="1282143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10acdeb8dd_0_0"/>
          <p:cNvSpPr txBox="1"/>
          <p:nvPr/>
        </p:nvSpPr>
        <p:spPr>
          <a:xfrm rot="-1027947">
            <a:off x="6872350" y="3695892"/>
            <a:ext cx="680287" cy="3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lesforce Sans"/>
                <a:ea typeface="Salesforce Sans"/>
                <a:cs typeface="Salesforce Sans"/>
                <a:sym typeface="Salesforce Sans"/>
              </a:rPr>
              <a:t>SQS</a:t>
            </a:r>
            <a:endParaRPr sz="12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407" name="Google Shape;407;g310acdeb8d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5488">
            <a:off x="6431434" y="3763088"/>
            <a:ext cx="365717" cy="19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10acdeb8dd_0_0"/>
          <p:cNvPicPr preferRelativeResize="0"/>
          <p:nvPr/>
        </p:nvPicPr>
        <p:blipFill rotWithShape="1">
          <a:blip r:embed="rId3">
            <a:alphaModFix/>
          </a:blip>
          <a:srcRect b="34095" l="22841" r="22656" t="25867"/>
          <a:stretch/>
        </p:blipFill>
        <p:spPr>
          <a:xfrm>
            <a:off x="7536288" y="3320296"/>
            <a:ext cx="1282143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10acdeb8dd_0_0"/>
          <p:cNvSpPr txBox="1"/>
          <p:nvPr/>
        </p:nvSpPr>
        <p:spPr>
          <a:xfrm rot="-1027947">
            <a:off x="8144367" y="3695883"/>
            <a:ext cx="680287" cy="3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lesforce Sans"/>
                <a:ea typeface="Salesforce Sans"/>
                <a:cs typeface="Salesforce Sans"/>
                <a:sym typeface="Salesforce Sans"/>
              </a:rPr>
              <a:t>RDS</a:t>
            </a:r>
            <a:endParaRPr sz="12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410" name="Google Shape;410;g310acdeb8d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5488">
            <a:off x="7703451" y="3763079"/>
            <a:ext cx="365717" cy="1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10acdeb8dd_0_0"/>
          <p:cNvSpPr/>
          <p:nvPr/>
        </p:nvSpPr>
        <p:spPr>
          <a:xfrm>
            <a:off x="3795539" y="3562066"/>
            <a:ext cx="2377800" cy="101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D9DD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alesforce Sans"/>
                <a:ea typeface="Salesforce Sans"/>
                <a:cs typeface="Salesforce Sans"/>
                <a:sym typeface="Salesforce Sans"/>
              </a:rPr>
              <a:t>Add-Ons</a:t>
            </a:r>
            <a:endParaRPr b="1" sz="1600"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alesforce Sans"/>
                <a:ea typeface="Salesforce Sans"/>
                <a:cs typeface="Salesforce Sans"/>
                <a:sym typeface="Salesforce Sans"/>
              </a:rPr>
              <a:t>A way to leverage modules that encapsulate service ownership concerns</a:t>
            </a:r>
            <a:endParaRPr sz="13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412" name="Google Shape;412;g310acdeb8d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594" y="2593032"/>
            <a:ext cx="1260638" cy="90773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10acdeb8dd_0_0"/>
          <p:cNvSpPr txBox="1"/>
          <p:nvPr/>
        </p:nvSpPr>
        <p:spPr>
          <a:xfrm rot="-1027947">
            <a:off x="7498673" y="2995031"/>
            <a:ext cx="680287" cy="370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lesforce Sans"/>
                <a:ea typeface="Salesforce Sans"/>
                <a:cs typeface="Salesforce Sans"/>
                <a:sym typeface="Salesforce Sans"/>
              </a:rPr>
              <a:t>S3</a:t>
            </a:r>
            <a:endParaRPr sz="1200"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414" name="Google Shape;414;g310acdeb8d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35488">
            <a:off x="7040596" y="3040068"/>
            <a:ext cx="365717" cy="19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111a56744_0_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Backstage</a:t>
            </a:r>
            <a:endParaRPr/>
          </a:p>
        </p:txBody>
      </p:sp>
      <p:pic>
        <p:nvPicPr>
          <p:cNvPr id="420" name="Google Shape;420;g31111a56744_0_6"/>
          <p:cNvPicPr preferRelativeResize="0"/>
          <p:nvPr/>
        </p:nvPicPr>
        <p:blipFill rotWithShape="1">
          <a:blip r:embed="rId3">
            <a:alphaModFix/>
          </a:blip>
          <a:srcRect b="4734" l="0" r="0" t="2241"/>
          <a:stretch/>
        </p:blipFill>
        <p:spPr>
          <a:xfrm>
            <a:off x="0" y="-14700"/>
            <a:ext cx="9144003" cy="5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7b59156a2_0_2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Points</a:t>
            </a:r>
            <a:endParaRPr/>
          </a:p>
        </p:txBody>
      </p:sp>
      <p:sp>
        <p:nvSpPr>
          <p:cNvPr id="426" name="Google Shape;426;g317b59156a2_0_25"/>
          <p:cNvSpPr txBox="1"/>
          <p:nvPr/>
        </p:nvSpPr>
        <p:spPr>
          <a:xfrm>
            <a:off x="5475000" y="4200525"/>
            <a:ext cx="366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https://github.com/awslabs/kro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g317b59156a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9075"/>
            <a:ext cx="5685913" cy="447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8" name="Google Shape;428;g317b59156a2_0_25"/>
          <p:cNvSpPr txBox="1"/>
          <p:nvPr/>
        </p:nvSpPr>
        <p:spPr>
          <a:xfrm>
            <a:off x="5863600" y="1094100"/>
            <a:ext cx="3077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“This new resource </a:t>
            </a: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encapsulates all the necessary resources</a:t>
            </a: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for a base web application environment, including Deployments, Services, monitoring agents, and managed cloud resources like Amazon Simple Storage Service (Amazon S3) buckets or Amazon Simple Queue Service (Amazon SQS) queues.”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0acdeb8dd_0_7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Buildpacks</a:t>
            </a:r>
            <a:endParaRPr/>
          </a:p>
        </p:txBody>
      </p:sp>
      <p:pic>
        <p:nvPicPr>
          <p:cNvPr id="434" name="Google Shape;434;g310acdeb8dd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0" y="761625"/>
            <a:ext cx="7531200" cy="42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10acdeb8dd_0_77"/>
          <p:cNvSpPr txBox="1"/>
          <p:nvPr/>
        </p:nvSpPr>
        <p:spPr>
          <a:xfrm>
            <a:off x="876000" y="4503550"/>
            <a:ext cx="73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https://engineering.salesforce.com/hyperpacks-using-buildpacks-to-build-hyperforce/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be751d1ef_0_71"/>
          <p:cNvSpPr txBox="1"/>
          <p:nvPr>
            <p:ph idx="1" type="body"/>
          </p:nvPr>
        </p:nvSpPr>
        <p:spPr>
          <a:xfrm>
            <a:off x="311700" y="1152475"/>
            <a:ext cx="8303100" cy="3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Use industry standard </a:t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tooling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kubectl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Helm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Argo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Buildpacks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The places we went wrong are almost always </a:t>
            </a:r>
            <a:br>
              <a:rPr lang="en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where we went </a:t>
            </a: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bespoke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30be751d1ef_0_7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Developers Where They Are</a:t>
            </a:r>
            <a:endParaRPr/>
          </a:p>
        </p:txBody>
      </p:sp>
      <p:pic>
        <p:nvPicPr>
          <p:cNvPr id="442" name="Google Shape;442;g30be751d1ef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325" y="1264288"/>
            <a:ext cx="4674700" cy="2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be751d1ef_0_76"/>
          <p:cNvSpPr txBox="1"/>
          <p:nvPr>
            <p:ph idx="1" type="body"/>
          </p:nvPr>
        </p:nvSpPr>
        <p:spPr>
          <a:xfrm>
            <a:off x="311700" y="1152475"/>
            <a:ext cx="40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wrong abstractions create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cliffs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the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Aim to reveal complexity gradually, by giving developers the tools they need to access advanced features at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granularity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that’s right for them.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g30be751d1ef_0_7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Reveal Complexity Gradually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g30be751d1ef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425" y="1681488"/>
            <a:ext cx="4203050" cy="235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cbe373cc9_0_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“Abstraction, it is argued, is A Good Thing, because it makes it easier for everyone to create software. It is also the force behind the desire for that elusive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silver bullet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 But for developers working within real-world, messy ecosystems (as opposed to planned gardens), there’s a Dark Side of abstraction—that such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silver bullets do not exist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g30cbe373cc9_0_2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Reveal Complexity Gradually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g30cbe373cc9_0_24"/>
          <p:cNvPicPr preferRelativeResize="0"/>
          <p:nvPr/>
        </p:nvPicPr>
        <p:blipFill rotWithShape="1">
          <a:blip r:embed="rId3">
            <a:alphaModFix/>
          </a:blip>
          <a:srcRect b="2171" l="0" r="0" t="0"/>
          <a:stretch/>
        </p:blipFill>
        <p:spPr>
          <a:xfrm>
            <a:off x="4800100" y="990038"/>
            <a:ext cx="4114673" cy="29778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7" name="Google Shape;457;g30cbe373cc9_0_24"/>
          <p:cNvSpPr txBox="1"/>
          <p:nvPr/>
        </p:nvSpPr>
        <p:spPr>
          <a:xfrm>
            <a:off x="4800100" y="4418800"/>
            <a:ext cx="411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https://future.com/the-case-for-developer-experience/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045f82509_0_5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Force all the things!</a:t>
            </a:r>
            <a:endParaRPr/>
          </a:p>
        </p:txBody>
      </p:sp>
      <p:pic>
        <p:nvPicPr>
          <p:cNvPr id="87" name="Google Shape;87;g31045f82509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0" y="1087450"/>
            <a:ext cx="2765025" cy="193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1045f82509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50" y="737025"/>
            <a:ext cx="4052675" cy="2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1045f82509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5" y="3326725"/>
            <a:ext cx="3086314" cy="17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1045f82509_0_51"/>
          <p:cNvPicPr preferRelativeResize="0"/>
          <p:nvPr/>
        </p:nvPicPr>
        <p:blipFill rotWithShape="1">
          <a:blip r:embed="rId6">
            <a:alphaModFix/>
          </a:blip>
          <a:srcRect b="0" l="5616" r="7570" t="0"/>
          <a:stretch/>
        </p:blipFill>
        <p:spPr>
          <a:xfrm>
            <a:off x="5442187" y="3127125"/>
            <a:ext cx="3358138" cy="19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cbe373cc9_0_3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Reveal Complexity Gradually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30cbe373cc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75"/>
            <a:ext cx="5293625" cy="338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4" name="Google Shape;464;g30cbe373cc9_0_35"/>
          <p:cNvPicPr preferRelativeResize="0"/>
          <p:nvPr/>
        </p:nvPicPr>
        <p:blipFill rotWithShape="1">
          <a:blip r:embed="rId4">
            <a:alphaModFix/>
          </a:blip>
          <a:srcRect b="0" l="0" r="0" t="21795"/>
          <a:stretch/>
        </p:blipFill>
        <p:spPr>
          <a:xfrm>
            <a:off x="3835625" y="2893125"/>
            <a:ext cx="5234026" cy="209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5" name="Google Shape;465;g30cbe373cc9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950" y="754800"/>
            <a:ext cx="2780295" cy="19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be751d1ef_0_82"/>
          <p:cNvSpPr txBox="1"/>
          <p:nvPr>
            <p:ph idx="1" type="body"/>
          </p:nvPr>
        </p:nvSpPr>
        <p:spPr>
          <a:xfrm>
            <a:off x="311700" y="1152475"/>
            <a:ext cx="41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“Do more and more, with less and less, until you can do everything with nothing”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r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i="1" lang="en" sz="2200">
                <a:latin typeface="Montserrat"/>
                <a:ea typeface="Montserrat"/>
                <a:cs typeface="Montserrat"/>
                <a:sym typeface="Montserrat"/>
              </a:rPr>
              <a:t>Buckminster Fuller</a:t>
            </a:r>
            <a:endParaRPr i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30be751d1ef_0_8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g30be751d1ef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025" y="742525"/>
            <a:ext cx="3244498" cy="4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cbe373cc9_0_4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Watching Movies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g30cbe373cc9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2625"/>
            <a:ext cx="8839200" cy="184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cbe373cc9_0_59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0cbe373cc9_0_59"/>
          <p:cNvSpPr/>
          <p:nvPr/>
        </p:nvSpPr>
        <p:spPr>
          <a:xfrm>
            <a:off x="1686300" y="2062800"/>
            <a:ext cx="5771400" cy="1017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&gt; git push heroku main</a:t>
            </a:r>
            <a:endParaRPr b="1" sz="29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c686bf6ae_0_68"/>
          <p:cNvSpPr/>
          <p:nvPr/>
        </p:nvSpPr>
        <p:spPr>
          <a:xfrm rot="822312">
            <a:off x="3612947" y="805708"/>
            <a:ext cx="2030987" cy="1208604"/>
          </a:xfrm>
          <a:prstGeom prst="irregularSeal2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g30c686bf6ae_0_68"/>
          <p:cNvCxnSpPr>
            <a:stCxn id="491" idx="2"/>
            <a:endCxn id="492" idx="0"/>
          </p:cNvCxnSpPr>
          <p:nvPr/>
        </p:nvCxnSpPr>
        <p:spPr>
          <a:xfrm rot="5400000">
            <a:off x="2252550" y="1631200"/>
            <a:ext cx="840000" cy="3798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g30c686bf6ae_0_68"/>
          <p:cNvCxnSpPr>
            <a:stCxn id="491" idx="2"/>
            <a:endCxn id="494" idx="0"/>
          </p:cNvCxnSpPr>
          <p:nvPr/>
        </p:nvCxnSpPr>
        <p:spPr>
          <a:xfrm rot="5400000">
            <a:off x="2998050" y="2376700"/>
            <a:ext cx="840000" cy="2307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g30c686bf6ae_0_68"/>
          <p:cNvCxnSpPr>
            <a:stCxn id="491" idx="2"/>
            <a:endCxn id="496" idx="0"/>
          </p:cNvCxnSpPr>
          <p:nvPr/>
        </p:nvCxnSpPr>
        <p:spPr>
          <a:xfrm rot="5400000">
            <a:off x="3761400" y="3140050"/>
            <a:ext cx="840000" cy="7812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g30c686bf6ae_0_68"/>
          <p:cNvCxnSpPr>
            <a:stCxn id="491" idx="2"/>
            <a:endCxn id="498" idx="0"/>
          </p:cNvCxnSpPr>
          <p:nvPr/>
        </p:nvCxnSpPr>
        <p:spPr>
          <a:xfrm flipH="1" rot="-5400000">
            <a:off x="4524750" y="3157900"/>
            <a:ext cx="840000" cy="7455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g30c686bf6ae_0_68"/>
          <p:cNvCxnSpPr>
            <a:stCxn id="491" idx="2"/>
            <a:endCxn id="500" idx="0"/>
          </p:cNvCxnSpPr>
          <p:nvPr/>
        </p:nvCxnSpPr>
        <p:spPr>
          <a:xfrm flipH="1" rot="-5400000">
            <a:off x="5288100" y="2394550"/>
            <a:ext cx="840000" cy="22722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g30c686bf6ae_0_68"/>
          <p:cNvCxnSpPr>
            <a:stCxn id="491" idx="2"/>
            <a:endCxn id="502" idx="0"/>
          </p:cNvCxnSpPr>
          <p:nvPr/>
        </p:nvCxnSpPr>
        <p:spPr>
          <a:xfrm flipH="1" rot="-5400000">
            <a:off x="6051450" y="1631200"/>
            <a:ext cx="840000" cy="3798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g30c686bf6ae_0_68"/>
          <p:cNvSpPr txBox="1"/>
          <p:nvPr/>
        </p:nvSpPr>
        <p:spPr>
          <a:xfrm>
            <a:off x="4199238" y="3618175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30c686bf6ae_0_68"/>
          <p:cNvSpPr/>
          <p:nvPr/>
        </p:nvSpPr>
        <p:spPr>
          <a:xfrm>
            <a:off x="4456050" y="3305375"/>
            <a:ext cx="232500" cy="3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0c686bf6ae_0_68"/>
          <p:cNvSpPr/>
          <p:nvPr/>
        </p:nvSpPr>
        <p:spPr>
          <a:xfrm>
            <a:off x="771658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0c686bf6ae_0_6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</p:txBody>
      </p:sp>
      <p:pic>
        <p:nvPicPr>
          <p:cNvPr id="506" name="Google Shape;506;g30c686bf6a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349" y="4117424"/>
            <a:ext cx="799325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0c686bf6ae_0_68"/>
          <p:cNvSpPr/>
          <p:nvPr/>
        </p:nvSpPr>
        <p:spPr>
          <a:xfrm>
            <a:off x="466313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g30c686bf6ae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850" y="4137123"/>
            <a:ext cx="745498" cy="72330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0c686bf6ae_0_68"/>
          <p:cNvSpPr/>
          <p:nvPr/>
        </p:nvSpPr>
        <p:spPr>
          <a:xfrm>
            <a:off x="618986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g30c686bf6ae_0_68"/>
          <p:cNvPicPr preferRelativeResize="0"/>
          <p:nvPr/>
        </p:nvPicPr>
        <p:blipFill rotWithShape="1">
          <a:blip r:embed="rId5">
            <a:alphaModFix/>
          </a:blip>
          <a:srcRect b="10849" l="0" r="0" t="0"/>
          <a:stretch/>
        </p:blipFill>
        <p:spPr>
          <a:xfrm>
            <a:off x="6395988" y="4162575"/>
            <a:ext cx="896600" cy="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0c686bf6ae_0_68"/>
          <p:cNvSpPr/>
          <p:nvPr/>
        </p:nvSpPr>
        <p:spPr>
          <a:xfrm>
            <a:off x="313641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g30c686bf6ae_0_68"/>
          <p:cNvPicPr preferRelativeResize="0"/>
          <p:nvPr/>
        </p:nvPicPr>
        <p:blipFill rotWithShape="1">
          <a:blip r:embed="rId6">
            <a:alphaModFix/>
          </a:blip>
          <a:srcRect b="29283" l="21388" r="20029" t="0"/>
          <a:stretch/>
        </p:blipFill>
        <p:spPr>
          <a:xfrm>
            <a:off x="3391175" y="4036525"/>
            <a:ext cx="799324" cy="9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0c686bf6ae_0_68"/>
          <p:cNvSpPr/>
          <p:nvPr/>
        </p:nvSpPr>
        <p:spPr>
          <a:xfrm>
            <a:off x="118513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0c686bf6ae_0_68"/>
          <p:cNvSpPr/>
          <p:nvPr/>
        </p:nvSpPr>
        <p:spPr>
          <a:xfrm>
            <a:off x="1609688" y="3950525"/>
            <a:ext cx="1308900" cy="10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g30c686bf6ae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5813" y="4086152"/>
            <a:ext cx="896599" cy="89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30c686bf6ae_0_68"/>
          <p:cNvPicPr preferRelativeResize="0"/>
          <p:nvPr/>
        </p:nvPicPr>
        <p:blipFill rotWithShape="1">
          <a:blip r:embed="rId8">
            <a:alphaModFix/>
          </a:blip>
          <a:srcRect b="0" l="26144" r="28464" t="0"/>
          <a:stretch/>
        </p:blipFill>
        <p:spPr>
          <a:xfrm>
            <a:off x="410863" y="4071675"/>
            <a:ext cx="724150" cy="8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30c686bf6ae_0_68"/>
          <p:cNvSpPr/>
          <p:nvPr/>
        </p:nvSpPr>
        <p:spPr>
          <a:xfrm>
            <a:off x="773100" y="2126650"/>
            <a:ext cx="7597800" cy="984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51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g30c686bf6ae_0_68"/>
          <p:cNvCxnSpPr>
            <a:stCxn id="513" idx="2"/>
            <a:endCxn id="491" idx="0"/>
          </p:cNvCxnSpPr>
          <p:nvPr/>
        </p:nvCxnSpPr>
        <p:spPr>
          <a:xfrm flipH="1" rot="-5400000">
            <a:off x="4474350" y="2029000"/>
            <a:ext cx="194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g30c686bf6ae_0_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2971" y="2209475"/>
            <a:ext cx="531875" cy="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30c686bf6ae_0_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2787" y="2209448"/>
            <a:ext cx="531875" cy="53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30c686bf6ae_0_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5139" y="2209463"/>
            <a:ext cx="531875" cy="5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0c686bf6ae_0_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5909" y="2254937"/>
            <a:ext cx="479175" cy="4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0c686bf6ae_0_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12733" y="2228587"/>
            <a:ext cx="531875" cy="5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0c686bf6ae_0_68"/>
          <p:cNvSpPr txBox="1"/>
          <p:nvPr/>
        </p:nvSpPr>
        <p:spPr>
          <a:xfrm>
            <a:off x="952938" y="2741338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g30c686bf6ae_0_68"/>
          <p:cNvSpPr txBox="1"/>
          <p:nvPr/>
        </p:nvSpPr>
        <p:spPr>
          <a:xfrm>
            <a:off x="2028330" y="2741338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GitOps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g30c686bf6ae_0_68"/>
          <p:cNvSpPr txBox="1"/>
          <p:nvPr/>
        </p:nvSpPr>
        <p:spPr>
          <a:xfrm>
            <a:off x="3232743" y="2741338"/>
            <a:ext cx="74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g30c686bf6ae_0_68"/>
          <p:cNvSpPr txBox="1"/>
          <p:nvPr/>
        </p:nvSpPr>
        <p:spPr>
          <a:xfrm>
            <a:off x="4241030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g30c686bf6ae_0_68"/>
          <p:cNvSpPr txBox="1"/>
          <p:nvPr/>
        </p:nvSpPr>
        <p:spPr>
          <a:xfrm>
            <a:off x="5641055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Buildpacks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g30c686bf6ae_0_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87338" y="3305363"/>
            <a:ext cx="36930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0c686bf6ae_0_68"/>
          <p:cNvSpPr txBox="1"/>
          <p:nvPr/>
        </p:nvSpPr>
        <p:spPr>
          <a:xfrm>
            <a:off x="6916355" y="2741338"/>
            <a:ext cx="12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Add-ons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g30c686bf6ae_0_68"/>
          <p:cNvPicPr preferRelativeResize="0"/>
          <p:nvPr/>
        </p:nvPicPr>
        <p:blipFill rotWithShape="1">
          <a:blip r:embed="rId15">
            <a:alphaModFix/>
          </a:blip>
          <a:srcRect b="12589" l="0" r="0" t="13962"/>
          <a:stretch/>
        </p:blipFill>
        <p:spPr>
          <a:xfrm>
            <a:off x="7191925" y="2228587"/>
            <a:ext cx="724150" cy="5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0c686bf6ae_0_68"/>
          <p:cNvSpPr txBox="1"/>
          <p:nvPr/>
        </p:nvSpPr>
        <p:spPr>
          <a:xfrm>
            <a:off x="3735000" y="843263"/>
            <a:ext cx="167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r>
              <a:rPr b="1" lang="en" sz="3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b="1" lang="en" sz="3300">
                <a:solidFill>
                  <a:srgbClr val="F1C232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1" lang="en" sz="33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33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b="1" lang="en" sz="3300">
                <a:solidFill>
                  <a:srgbClr val="5957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3300">
              <a:solidFill>
                <a:srgbClr val="DD7E6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8" name="Google Shape;528;g30c686bf6ae_0_68"/>
          <p:cNvSpPr txBox="1"/>
          <p:nvPr/>
        </p:nvSpPr>
        <p:spPr>
          <a:xfrm>
            <a:off x="3801554" y="1193079"/>
            <a:ext cx="154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b="1" lang="en" sz="33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33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r>
              <a:rPr b="1" lang="en" sz="33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3300">
                <a:solidFill>
                  <a:srgbClr val="E69138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3300">
                <a:solidFill>
                  <a:srgbClr val="DD7E6B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7b59156a2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17b59156a2_0_0"/>
          <p:cNvSpPr/>
          <p:nvPr/>
        </p:nvSpPr>
        <p:spPr>
          <a:xfrm>
            <a:off x="503300" y="931225"/>
            <a:ext cx="2848500" cy="51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&gt; falcon init</a:t>
            </a:r>
            <a:endParaRPr b="1" sz="22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g317b59156a2_0_0"/>
          <p:cNvSpPr txBox="1"/>
          <p:nvPr/>
        </p:nvSpPr>
        <p:spPr>
          <a:xfrm>
            <a:off x="557225" y="1748800"/>
            <a:ext cx="734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Creates a Github Repo (if one doesn’t exist)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Initializes a directory with GitOps configurations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Configures CI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Initializes Add-ons for Helm, Terraform, etc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Bootstraps Integration Test harness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7b59156a2_0_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17b59156a2_0_6"/>
          <p:cNvSpPr/>
          <p:nvPr/>
        </p:nvSpPr>
        <p:spPr>
          <a:xfrm>
            <a:off x="503300" y="931225"/>
            <a:ext cx="4760100" cy="51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&gt; git push falcon main</a:t>
            </a:r>
            <a:endParaRPr b="1" sz="22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g317b59156a2_0_6"/>
          <p:cNvSpPr txBox="1"/>
          <p:nvPr/>
        </p:nvSpPr>
        <p:spPr>
          <a:xfrm>
            <a:off x="557225" y="1748800"/>
            <a:ext cx="734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CI runs Buildpacks to generate Helm, Terraform, etc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Control Plane notified to publish configs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 goal seeks over those configs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Events are generated from each sub-system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Continuous Deployment begins when all configs have been realized.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7b59156a2_0_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g317b59156a2_0_12"/>
          <p:cNvPicPr preferRelativeResize="0"/>
          <p:nvPr/>
        </p:nvPicPr>
        <p:blipFill rotWithShape="1">
          <a:blip r:embed="rId3">
            <a:alphaModFix/>
          </a:blip>
          <a:srcRect b="11199" l="0" r="0" t="2786"/>
          <a:stretch/>
        </p:blipFill>
        <p:spPr>
          <a:xfrm>
            <a:off x="0" y="677175"/>
            <a:ext cx="9144003" cy="4466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7b59156a2_0_19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17b59156a2_0_19"/>
          <p:cNvSpPr/>
          <p:nvPr/>
        </p:nvSpPr>
        <p:spPr>
          <a:xfrm>
            <a:off x="503300" y="931225"/>
            <a:ext cx="5797500" cy="51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&gt; falcon addons init &lt;resource&gt;</a:t>
            </a:r>
            <a:endParaRPr b="1" sz="22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g317b59156a2_0_19"/>
          <p:cNvSpPr txBox="1"/>
          <p:nvPr/>
        </p:nvSpPr>
        <p:spPr>
          <a:xfrm>
            <a:off x="557225" y="1748800"/>
            <a:ext cx="7346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 runs the command for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rds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s3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dynamodb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etc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CLI Prompts the developer with a few questions (like the name of the database)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Generates a manifest that defines </a:t>
            </a:r>
            <a:r>
              <a:rPr i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not </a:t>
            </a:r>
            <a:r>
              <a:rPr i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CI unfurls the Add-on to generate Terraform, pipelines, security configs, etc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045f82509_0_3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Platform</a:t>
            </a:r>
            <a:endParaRPr/>
          </a:p>
        </p:txBody>
      </p:sp>
      <p:sp>
        <p:nvSpPr>
          <p:cNvPr id="561" name="Google Shape;561;g31045f82509_0_37"/>
          <p:cNvSpPr/>
          <p:nvPr/>
        </p:nvSpPr>
        <p:spPr>
          <a:xfrm>
            <a:off x="750300" y="1745300"/>
            <a:ext cx="2065200" cy="195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85%</a:t>
            </a:r>
            <a:endParaRPr b="1" sz="38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Faster Onboarding</a:t>
            </a:r>
            <a:endParaRPr b="1" sz="17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62" name="Google Shape;562;g31045f82509_0_37"/>
          <p:cNvSpPr/>
          <p:nvPr/>
        </p:nvSpPr>
        <p:spPr>
          <a:xfrm>
            <a:off x="3539400" y="1745300"/>
            <a:ext cx="2065200" cy="195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6x</a:t>
            </a:r>
            <a:endParaRPr b="1" sz="38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Faster Inner Loop Cycle Time</a:t>
            </a:r>
            <a:endParaRPr b="1" sz="18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63" name="Google Shape;563;g31045f82509_0_37"/>
          <p:cNvSpPr/>
          <p:nvPr/>
        </p:nvSpPr>
        <p:spPr>
          <a:xfrm>
            <a:off x="6328500" y="1745300"/>
            <a:ext cx="2065200" cy="195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55%</a:t>
            </a:r>
            <a:endParaRPr b="1" sz="38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Reduction to Release Failures</a:t>
            </a:r>
            <a:endParaRPr b="1" sz="1800">
              <a:solidFill>
                <a:schemeClr val="lt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045f82509_0_6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Force all the things!</a:t>
            </a:r>
            <a:endParaRPr/>
          </a:p>
        </p:txBody>
      </p:sp>
      <p:pic>
        <p:nvPicPr>
          <p:cNvPr id="96" name="Google Shape;96;g31045f8250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0" y="1087450"/>
            <a:ext cx="2765025" cy="193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1045f82509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50" y="737025"/>
            <a:ext cx="4052675" cy="2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1045f8250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5" y="3326725"/>
            <a:ext cx="3086314" cy="17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1045f82509_0_62"/>
          <p:cNvPicPr preferRelativeResize="0"/>
          <p:nvPr/>
        </p:nvPicPr>
        <p:blipFill rotWithShape="1">
          <a:blip r:embed="rId6">
            <a:alphaModFix/>
          </a:blip>
          <a:srcRect b="0" l="5616" r="7570" t="0"/>
          <a:stretch/>
        </p:blipFill>
        <p:spPr>
          <a:xfrm>
            <a:off x="5442187" y="3127125"/>
            <a:ext cx="3358138" cy="1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1045f82509_0_62"/>
          <p:cNvSpPr/>
          <p:nvPr/>
        </p:nvSpPr>
        <p:spPr>
          <a:xfrm>
            <a:off x="-125" y="774925"/>
            <a:ext cx="9144000" cy="4368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g31045f82509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000" y="855775"/>
            <a:ext cx="3359301" cy="335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1045f82509_0_62"/>
          <p:cNvSpPr txBox="1"/>
          <p:nvPr/>
        </p:nvSpPr>
        <p:spPr>
          <a:xfrm>
            <a:off x="3043963" y="3794325"/>
            <a:ext cx="2556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AI + Memes</a:t>
            </a:r>
            <a:endParaRPr b="1" sz="2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30be751d1e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725"/>
            <a:ext cx="3789536" cy="25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0be751d1ef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50031"/>
            <a:ext cx="3789524" cy="259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0be751d1ef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075" y="0"/>
            <a:ext cx="4530925" cy="25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0be751d1ef_0_35"/>
          <p:cNvPicPr preferRelativeResize="0"/>
          <p:nvPr/>
        </p:nvPicPr>
        <p:blipFill rotWithShape="1">
          <a:blip r:embed="rId6">
            <a:alphaModFix/>
          </a:blip>
          <a:srcRect b="12118" l="0" r="0" t="0"/>
          <a:stretch/>
        </p:blipFill>
        <p:spPr>
          <a:xfrm>
            <a:off x="4613081" y="2507175"/>
            <a:ext cx="4530918" cy="26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0be751d1ef_0_35"/>
          <p:cNvSpPr txBox="1"/>
          <p:nvPr/>
        </p:nvSpPr>
        <p:spPr>
          <a:xfrm>
            <a:off x="2584800" y="1645200"/>
            <a:ext cx="3974400" cy="185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ALWAYS CHECK YOUR MEASUREMENTS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be751d1ef_0_4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measure developer productivity?</a:t>
            </a:r>
            <a:endParaRPr/>
          </a:p>
        </p:txBody>
      </p:sp>
      <p:pic>
        <p:nvPicPr>
          <p:cNvPr id="578" name="Google Shape;578;g30be751d1e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4800"/>
            <a:ext cx="4221818" cy="4236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9" name="Google Shape;579;g30be751d1ef_0_46"/>
          <p:cNvSpPr txBox="1"/>
          <p:nvPr/>
        </p:nvSpPr>
        <p:spPr>
          <a:xfrm>
            <a:off x="5229000" y="1094100"/>
            <a:ext cx="3466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 most important takeaway from exposing these myths is that productivity </a:t>
            </a:r>
            <a:r>
              <a:rPr b="1"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cannot</a:t>
            </a:r>
            <a:r>
              <a:rPr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be reduced to a </a:t>
            </a:r>
            <a:r>
              <a:rPr b="1"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single dimension</a:t>
            </a:r>
            <a:r>
              <a:rPr lang="en" sz="2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(or metric!)”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g30be751d1ef_0_46"/>
          <p:cNvSpPr txBox="1"/>
          <p:nvPr/>
        </p:nvSpPr>
        <p:spPr>
          <a:xfrm>
            <a:off x="4519450" y="458940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https://dl.acm.org/doi/10.1145/3454122.3454124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be751d1ef_0_10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</a:t>
            </a:r>
            <a:endParaRPr/>
          </a:p>
        </p:txBody>
      </p:sp>
      <p:sp>
        <p:nvSpPr>
          <p:cNvPr id="586" name="Google Shape;586;g30be751d1ef_0_102"/>
          <p:cNvSpPr/>
          <p:nvPr/>
        </p:nvSpPr>
        <p:spPr>
          <a:xfrm>
            <a:off x="2233750" y="1772650"/>
            <a:ext cx="2101200" cy="8556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atisfaction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g30be751d1ef_0_102"/>
          <p:cNvSpPr/>
          <p:nvPr/>
        </p:nvSpPr>
        <p:spPr>
          <a:xfrm>
            <a:off x="4809050" y="1772650"/>
            <a:ext cx="2101200" cy="8556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roductivity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g30be751d1ef_0_102"/>
          <p:cNvSpPr/>
          <p:nvPr/>
        </p:nvSpPr>
        <p:spPr>
          <a:xfrm>
            <a:off x="973475" y="3027000"/>
            <a:ext cx="2101200" cy="8556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ctivity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g30be751d1ef_0_102"/>
          <p:cNvSpPr/>
          <p:nvPr/>
        </p:nvSpPr>
        <p:spPr>
          <a:xfrm>
            <a:off x="3521400" y="3027000"/>
            <a:ext cx="2101200" cy="8556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ollaboration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30be751d1ef_0_102"/>
          <p:cNvSpPr/>
          <p:nvPr/>
        </p:nvSpPr>
        <p:spPr>
          <a:xfrm>
            <a:off x="6069325" y="3027000"/>
            <a:ext cx="2101200" cy="8556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fficiency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g30d8b7507b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67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30be751d1ef_0_97"/>
          <p:cNvPicPr preferRelativeResize="0"/>
          <p:nvPr/>
        </p:nvPicPr>
        <p:blipFill rotWithShape="1">
          <a:blip r:embed="rId3">
            <a:alphaModFix/>
          </a:blip>
          <a:srcRect b="0" l="3600" r="13809" t="0"/>
          <a:stretch/>
        </p:blipFill>
        <p:spPr>
          <a:xfrm>
            <a:off x="0" y="0"/>
            <a:ext cx="6684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30be751d1ef_0_97"/>
          <p:cNvSpPr txBox="1"/>
          <p:nvPr/>
        </p:nvSpPr>
        <p:spPr>
          <a:xfrm>
            <a:off x="6845600" y="0"/>
            <a:ext cx="2298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Developer Satisfaction Surveys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Retro Success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30be751d1ef_0_107"/>
          <p:cNvPicPr preferRelativeResize="0"/>
          <p:nvPr/>
        </p:nvPicPr>
        <p:blipFill rotWithShape="1">
          <a:blip r:embed="rId3">
            <a:alphaModFix/>
          </a:blip>
          <a:srcRect b="0" l="3610" r="13955" t="0"/>
          <a:stretch/>
        </p:blipFill>
        <p:spPr>
          <a:xfrm>
            <a:off x="0" y="0"/>
            <a:ext cx="6672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30be751d1ef_0_107"/>
          <p:cNvSpPr txBox="1"/>
          <p:nvPr/>
        </p:nvSpPr>
        <p:spPr>
          <a:xfrm>
            <a:off x="6845600" y="0"/>
            <a:ext cx="2298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Inner-loop Cycle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Outer-loop Cycle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p80 CI Build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p80 Deploy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30be751d1ef_0_112"/>
          <p:cNvPicPr preferRelativeResize="0"/>
          <p:nvPr/>
        </p:nvPicPr>
        <p:blipFill rotWithShape="1">
          <a:blip r:embed="rId3">
            <a:alphaModFix/>
          </a:blip>
          <a:srcRect b="0" l="3610" r="13955" t="0"/>
          <a:stretch/>
        </p:blipFill>
        <p:spPr>
          <a:xfrm>
            <a:off x="0" y="0"/>
            <a:ext cx="6672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30be751d1ef_0_112"/>
          <p:cNvSpPr txBox="1"/>
          <p:nvPr/>
        </p:nvSpPr>
        <p:spPr>
          <a:xfrm>
            <a:off x="6845600" y="0"/>
            <a:ext cx="2298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of PRs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of Bug Fixes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Deployment Frequency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30be751d1ef_0_117"/>
          <p:cNvPicPr preferRelativeResize="0"/>
          <p:nvPr/>
        </p:nvPicPr>
        <p:blipFill rotWithShape="1">
          <a:blip r:embed="rId3">
            <a:alphaModFix/>
          </a:blip>
          <a:srcRect b="0" l="3685" r="13874" t="0"/>
          <a:stretch/>
        </p:blipFill>
        <p:spPr>
          <a:xfrm>
            <a:off x="0" y="0"/>
            <a:ext cx="6672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0be751d1ef_0_117"/>
          <p:cNvSpPr txBox="1"/>
          <p:nvPr/>
        </p:nvSpPr>
        <p:spPr>
          <a:xfrm>
            <a:off x="6845600" y="0"/>
            <a:ext cx="2298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of PR Reviews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 Pickup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PR Reviews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30be751d1ef_0_122"/>
          <p:cNvPicPr preferRelativeResize="0"/>
          <p:nvPr/>
        </p:nvPicPr>
        <p:blipFill rotWithShape="1">
          <a:blip r:embed="rId3">
            <a:alphaModFix/>
          </a:blip>
          <a:srcRect b="0" l="3610" r="13955" t="0"/>
          <a:stretch/>
        </p:blipFill>
        <p:spPr>
          <a:xfrm>
            <a:off x="0" y="0"/>
            <a:ext cx="6672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0be751d1ef_0_122"/>
          <p:cNvSpPr txBox="1"/>
          <p:nvPr/>
        </p:nvSpPr>
        <p:spPr>
          <a:xfrm>
            <a:off x="6845600" y="0"/>
            <a:ext cx="2298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Focus Time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Wait Time for Reviews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Deploy Failure Rate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Sprint Forecast Ratio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3121a7fe2c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5" y="1780725"/>
            <a:ext cx="8839198" cy="247595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121a7fe2c1_0_1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Inner-Loop Investment</a:t>
            </a:r>
            <a:endParaRPr/>
          </a:p>
        </p:txBody>
      </p:sp>
      <p:sp>
        <p:nvSpPr>
          <p:cNvPr id="632" name="Google Shape;632;g3121a7fe2c1_0_17"/>
          <p:cNvSpPr/>
          <p:nvPr/>
        </p:nvSpPr>
        <p:spPr>
          <a:xfrm rot="5400000">
            <a:off x="1521200" y="2223600"/>
            <a:ext cx="1051200" cy="556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g3121a7fe2c1_0_17"/>
          <p:cNvPicPr preferRelativeResize="0"/>
          <p:nvPr/>
        </p:nvPicPr>
        <p:blipFill rotWithShape="1">
          <a:blip r:embed="rId4">
            <a:alphaModFix/>
          </a:blip>
          <a:srcRect b="0" l="0" r="58549" t="0"/>
          <a:stretch/>
        </p:blipFill>
        <p:spPr>
          <a:xfrm>
            <a:off x="1380125" y="848375"/>
            <a:ext cx="1333351" cy="13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ba62b03c7_0_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Memeforce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g30ba62b03c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0" y="688550"/>
            <a:ext cx="6985999" cy="44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1278bd9933_0_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Unified Interfaces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Extension Points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Meet Developers Where They Are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Reveal Complexity Gradually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Ephemeralization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31278bd9933_0_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atisfaction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roductivity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ctivity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ollaboration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fficiency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1278bd9933_0_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41" name="Google Shape;641;g31278bd9933_0_1"/>
          <p:cNvSpPr/>
          <p:nvPr/>
        </p:nvSpPr>
        <p:spPr>
          <a:xfrm>
            <a:off x="745200" y="1032500"/>
            <a:ext cx="3132900" cy="4419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g31278bd9933_0_1"/>
          <p:cNvSpPr/>
          <p:nvPr/>
        </p:nvSpPr>
        <p:spPr>
          <a:xfrm>
            <a:off x="5265900" y="1032500"/>
            <a:ext cx="3132900" cy="441900"/>
          </a:xfrm>
          <a:prstGeom prst="roundRect">
            <a:avLst>
              <a:gd fmla="val 16667" name="adj"/>
            </a:avLst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21a7fe2c1_0_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g3121a7fe2c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150"/>
            <a:ext cx="8839200" cy="214283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121a7fe2c1_0_2"/>
          <p:cNvSpPr txBox="1"/>
          <p:nvPr/>
        </p:nvSpPr>
        <p:spPr>
          <a:xfrm>
            <a:off x="825750" y="4123375"/>
            <a:ext cx="749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https://github.com/twelve-factor/twelve-factor/blob/main/CONTRIBUTING.md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b4874d780_0_6"/>
          <p:cNvSpPr/>
          <p:nvPr/>
        </p:nvSpPr>
        <p:spPr>
          <a:xfrm>
            <a:off x="4898800" y="323425"/>
            <a:ext cx="3766800" cy="768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0b4874d780_0_6"/>
          <p:cNvSpPr txBox="1"/>
          <p:nvPr>
            <p:ph idx="4294967295" type="ctrTitle"/>
          </p:nvPr>
        </p:nvSpPr>
        <p:spPr>
          <a:xfrm>
            <a:off x="2548825" y="323425"/>
            <a:ext cx="8520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b="1" lang="en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You!</a:t>
            </a:r>
            <a:endParaRPr b="1" sz="4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6" name="Google Shape;656;g30b4874d78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00" y="2257900"/>
            <a:ext cx="5504401" cy="2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ba62b03c7_0_1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Memeforce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g30ba62b03c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0" y="688550"/>
            <a:ext cx="6985999" cy="44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0ba62b03c7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775" y="1960900"/>
            <a:ext cx="2168141" cy="31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ba62b03c7_0_2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Memeforce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30ba62b03c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0" y="688550"/>
            <a:ext cx="6985999" cy="44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0ba62b03c7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975" y="727725"/>
            <a:ext cx="2185450" cy="29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c686bf6ae_0_2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of Platforms</a:t>
            </a:r>
            <a:endParaRPr/>
          </a:p>
        </p:txBody>
      </p:sp>
      <p:pic>
        <p:nvPicPr>
          <p:cNvPr id="128" name="Google Shape;128;g30c686bf6ae_0_26"/>
          <p:cNvPicPr preferRelativeResize="0"/>
          <p:nvPr/>
        </p:nvPicPr>
        <p:blipFill rotWithShape="1">
          <a:blip r:embed="rId3">
            <a:alphaModFix/>
          </a:blip>
          <a:srcRect b="17675" l="0" r="0" t="0"/>
          <a:stretch/>
        </p:blipFill>
        <p:spPr>
          <a:xfrm>
            <a:off x="3521713" y="736175"/>
            <a:ext cx="2100575" cy="1729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g30c686bf6ae_0_26"/>
          <p:cNvCxnSpPr>
            <a:stCxn id="128" idx="2"/>
            <a:endCxn id="130" idx="0"/>
          </p:cNvCxnSpPr>
          <p:nvPr/>
        </p:nvCxnSpPr>
        <p:spPr>
          <a:xfrm flipH="1" rot="-5400000">
            <a:off x="4319550" y="2717851"/>
            <a:ext cx="50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g30c686bf6ae_0_26"/>
          <p:cNvPicPr preferRelativeResize="0"/>
          <p:nvPr/>
        </p:nvPicPr>
        <p:blipFill rotWithShape="1">
          <a:blip r:embed="rId4">
            <a:alphaModFix/>
          </a:blip>
          <a:srcRect b="14937" l="11123" r="15697" t="15258"/>
          <a:stretch/>
        </p:blipFill>
        <p:spPr>
          <a:xfrm>
            <a:off x="2802238" y="2970900"/>
            <a:ext cx="3539525" cy="19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